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88" r:id="rId2"/>
    <p:sldId id="258" r:id="rId3"/>
    <p:sldId id="289" r:id="rId4"/>
    <p:sldId id="298" r:id="rId5"/>
    <p:sldId id="299" r:id="rId6"/>
    <p:sldId id="300" r:id="rId7"/>
    <p:sldId id="261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62" r:id="rId16"/>
    <p:sldId id="263" r:id="rId17"/>
    <p:sldId id="264" r:id="rId18"/>
    <p:sldId id="297" r:id="rId19"/>
    <p:sldId id="269" r:id="rId20"/>
    <p:sldId id="272" r:id="rId21"/>
    <p:sldId id="273" r:id="rId22"/>
    <p:sldId id="274" r:id="rId23"/>
    <p:sldId id="275" r:id="rId24"/>
    <p:sldId id="285" r:id="rId25"/>
    <p:sldId id="301" r:id="rId26"/>
    <p:sldId id="287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  <a:srgbClr val="3F9C35"/>
    <a:srgbClr val="7376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4" autoAdjust="0"/>
    <p:restoredTop sz="94669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674906-98A2-4659-8456-1C4C324020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AAE084-A3D8-4AD7-A34B-15CEE58986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" name="Picture 8" descr="Banner_FS_ERDF_RGB_3_horizo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90663"/>
            <a:ext cx="835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692275" y="5734050"/>
            <a:ext cx="7056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73767D"/>
                </a:solidFill>
                <a:latin typeface="Arial Unicode MS" pitchFamily="34" charset="-128"/>
              </a:rPr>
              <a:t>Ministerstvo životního prostředí</a:t>
            </a:r>
            <a:r>
              <a:rPr lang="cs-CZ" sz="120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>
                <a:solidFill>
                  <a:srgbClr val="73767D"/>
                </a:solidFill>
                <a:latin typeface="Wingdings" pitchFamily="2" charset="2"/>
              </a:rPr>
              <a:t>n</a:t>
            </a:r>
            <a:r>
              <a:rPr lang="cs-CZ" sz="800">
                <a:solidFill>
                  <a:srgbClr val="73767D"/>
                </a:solidFill>
                <a:latin typeface="JohnSans Text Pro" pitchFamily="50" charset="-18"/>
              </a:rPr>
              <a:t>  </a:t>
            </a:r>
            <a:r>
              <a:rPr lang="cs-CZ" sz="1400">
                <a:solidFill>
                  <a:srgbClr val="73767D"/>
                </a:solidFill>
                <a:latin typeface="Arial Unicode MS" pitchFamily="34" charset="-128"/>
              </a:rPr>
              <a:t>Státní fond životního prostředí ČR</a:t>
            </a:r>
            <a:endParaRPr lang="cs-CZ" sz="1400">
              <a:solidFill>
                <a:srgbClr val="0046AD"/>
              </a:solidFill>
              <a:latin typeface="Arial Unicode MS" pitchFamily="34" charset="-128"/>
            </a:endParaRPr>
          </a:p>
          <a:p>
            <a:r>
              <a:rPr lang="cs-CZ" sz="1400" b="1">
                <a:solidFill>
                  <a:srgbClr val="0046AD"/>
                </a:solidFill>
                <a:latin typeface="Arial Unicode MS" pitchFamily="34" charset="-128"/>
              </a:rPr>
              <a:t>www.opzp.cz</a:t>
            </a:r>
            <a:r>
              <a:rPr lang="cs-CZ" sz="120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>
                <a:solidFill>
                  <a:srgbClr val="73767D"/>
                </a:solidFill>
                <a:latin typeface="Wingdings" pitchFamily="2" charset="2"/>
              </a:rPr>
              <a:t>n</a:t>
            </a:r>
            <a:r>
              <a:rPr lang="cs-CZ" sz="800">
                <a:solidFill>
                  <a:srgbClr val="73767D"/>
                </a:solidFill>
                <a:latin typeface="JohnSans Text Pro" pitchFamily="50" charset="-18"/>
              </a:rPr>
              <a:t>  </a:t>
            </a:r>
            <a:r>
              <a:rPr lang="cs-CZ" sz="1400" b="1">
                <a:solidFill>
                  <a:srgbClr val="3F9C35"/>
                </a:solidFill>
                <a:latin typeface="Arial Unicode MS" pitchFamily="34" charset="-128"/>
              </a:rPr>
              <a:t>zelená linka 800 260 500</a:t>
            </a:r>
            <a:r>
              <a:rPr lang="cs-CZ" sz="120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>
                <a:solidFill>
                  <a:srgbClr val="73767D"/>
                </a:solidFill>
                <a:latin typeface="Wingdings" pitchFamily="2" charset="2"/>
              </a:rPr>
              <a:t>n</a:t>
            </a:r>
            <a:r>
              <a:rPr lang="cs-CZ" sz="80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>
                <a:solidFill>
                  <a:srgbClr val="0046AD"/>
                </a:solidFill>
                <a:latin typeface="Arial Unicode MS" pitchFamily="34" charset="-128"/>
              </a:rPr>
              <a:t>dotazy@sfzp.cz</a:t>
            </a: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7377112" cy="863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068638"/>
            <a:ext cx="8353425" cy="15843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45225"/>
            <a:ext cx="2195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95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C22-9DD3-4FFF-8B19-60553A7658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B51C-2B24-444C-AB98-6C118E9A51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141538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75387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CC07-6B75-4E69-BEF0-B8D103FE54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AB60D-A912-4E7B-A898-3777B8AF7B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3CAF2-1C5E-4BC0-A0D3-4493D6F38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420846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40250" y="1628775"/>
            <a:ext cx="420846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4AD5B-CA86-4993-A7BD-93C6628A8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AE52-B919-403D-8C17-79B192FFF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DCA1-6371-4B0E-AF31-6F7B4DD4B6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D1BC-E413-4422-BC0E-6E5E34A731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4BB7-4693-4F0D-A781-F4A745EC9E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D333-DEE7-4E64-BF2A-3F9C70A515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72723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28775"/>
            <a:ext cx="8569325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</a:defRPr>
            </a:lvl1pPr>
          </a:lstStyle>
          <a:p>
            <a:pPr>
              <a:defRPr/>
            </a:pPr>
            <a:fld id="{141EDB54-8828-4169-8683-FFD1BFE2A9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 b="1">
          <a:solidFill>
            <a:srgbClr val="0046AD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itchFamily="2" charset="2"/>
        <a:buChar char="§"/>
        <a:defRPr sz="2800">
          <a:solidFill>
            <a:srgbClr val="73767D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rgbClr val="3F9C35"/>
        </a:buClr>
        <a:buFont typeface="Wingdings" pitchFamily="2" charset="2"/>
        <a:buChar char="§"/>
        <a:defRPr sz="2400">
          <a:solidFill>
            <a:srgbClr val="73767D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3767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>
          <a:solidFill>
            <a:srgbClr val="73767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>
          <a:solidFill>
            <a:srgbClr val="73767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>
          <a:solidFill>
            <a:srgbClr val="73767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>
          <a:solidFill>
            <a:srgbClr val="73767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>
          <a:solidFill>
            <a:srgbClr val="73767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adosti-opzp.sfzp.cz/" TargetMode="External"/><Relationship Id="rId2" Type="http://schemas.openxmlformats.org/officeDocument/2006/relationships/hyperlink" Target="http://zadosti.sfzp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zp.cz/" TargetMode="External"/><Relationship Id="rId2" Type="http://schemas.openxmlformats.org/officeDocument/2006/relationships/hyperlink" Target="http://www.opz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ukturalni-fondy.cz/" TargetMode="External"/><Relationship Id="rId4" Type="http://schemas.openxmlformats.org/officeDocument/2006/relationships/hyperlink" Target="http://www.mzp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3068638"/>
            <a:ext cx="8353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Operační program Životní prostředí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Operační program Životní prostředí ( OPŽP ) 2007 –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22" name="Picture 2" descr="Operační program Životní prostředí ( OPŽP ) 2007 –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72008"/>
            <a:ext cx="5272119" cy="1428760"/>
          </a:xfrm>
          <a:prstGeom prst="rect">
            <a:avLst/>
          </a:prstGeom>
          <a:noFill/>
        </p:spPr>
      </p:pic>
      <p:pic>
        <p:nvPicPr>
          <p:cNvPr id="30723" name="Picture 3" descr="C:\Users\Daniela\Desktop\MqLtUMJ4oPsfIgQy_ty7JEL7x1QkkuZH5G5BgeT7T6Y&amp;width=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428736"/>
            <a:ext cx="154305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osa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Zde jsou připraveny finanční prostředky ve výši téměř 673 milionů eur z Fondu soudržnosti.</a:t>
            </a:r>
          </a:p>
          <a:p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 Cílem podpory je - snížit spotřebu energie</a:t>
            </a:r>
          </a:p>
          <a:p>
            <a:pPr lvl="1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			         </a:t>
            </a: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zvýšit využití obnovitelných 					zdrojů energie při výrobě tepla 					nebo elektřiny </a:t>
            </a: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None/>
            </a:pP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				         - využít odpadní teplo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osa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Zde jsou připraveny  finanční prostředky ve výši více než 776 milionů eur z Fondu soudržnosti.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Cílem podpory je - zkvalitnění nakládání s odpady				        - snížení produkce odpadů 					        - odstraňování starých 					           ekologických zátěží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600" b="0" dirty="0" smtClean="0">
                <a:solidFill>
                  <a:schemeClr val="tx1"/>
                </a:solidFill>
                <a:latin typeface="Calibri" pitchFamily="34" charset="0"/>
              </a:rPr>
              <a:t>Problémy s rostoucím množstvím odpadů můžeme řešit vybudováním sběrného dvora, třídírny odpadů, využitím odpadů nebo výstavbou </a:t>
            </a:r>
            <a:r>
              <a:rPr lang="cs-CZ" sz="2600" b="0" dirty="0" err="1" smtClean="0">
                <a:solidFill>
                  <a:schemeClr val="tx1"/>
                </a:solidFill>
                <a:latin typeface="Calibri" pitchFamily="34" charset="0"/>
              </a:rPr>
              <a:t>kompostárny</a:t>
            </a:r>
            <a:r>
              <a:rPr lang="cs-CZ" sz="2600" b="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lvl="1">
              <a:buFont typeface="Wingdings" pitchFamily="2" charset="2"/>
              <a:buChar char="Ø"/>
            </a:pPr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osa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Zde jsou připraveny finanční prostředky ve výši více než 60 milionů eur z Evropského fondu pro regionální rozvoj. </a:t>
            </a:r>
          </a:p>
          <a:p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Cílem podpory je omezování průmyslového znečištění a snižování environmentálních rizik.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osa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Zde jsou připraveny finanční prostředky ve výši téměř 600 milionů eur z Evropského fondu pro regionální rozvoj (ERDF).</a:t>
            </a:r>
          </a:p>
          <a:p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Cílem podpory je zastavení poklesu biodiverzity a zvýšení ekologické stability krajiny</a:t>
            </a:r>
          </a:p>
          <a:p>
            <a:pPr lvl="1">
              <a:buNone/>
            </a:pPr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Například revitalizace vodního toku či nádrže, obnova zeleně v obci nebo zajištění proti vodní či větrné erozi</a:t>
            </a:r>
            <a:endParaRPr lang="cs-CZ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osa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Zde jsou připraveny finanční prostředky ve výši více než 42 miliony eur z Evropského fondu pro regionální rozvoj. </a:t>
            </a:r>
          </a:p>
          <a:p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Cílem podpory je - vybudování plošné a dostupné 		          		           sítě center environmentálního 				           vzdělávání, výchovy a osvěty 				         - informačních center 					         - environmentálních poraden.  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85B46F-1311-4B91-BAF0-5BBF6E5FE053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Podíl jednotlivých prioritních os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7173" name="Picture 5" descr="kolacovy_graf_podil_PO_OPZ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6423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3CBBEE-FC4D-4AED-8532-388ABACD9B8F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„Legislativní rámec“ OPŽP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</a:rPr>
              <a:t>Programový dokument OPŽP</a:t>
            </a:r>
            <a:r>
              <a:rPr lang="cs-CZ" altLang="cs-CZ" sz="2000" dirty="0" smtClean="0">
                <a:solidFill>
                  <a:schemeClr val="tx1"/>
                </a:solidFill>
              </a:rPr>
              <a:t> – nejobecnější, hierarchicky nejvyšší, schvaluje EK (cíle a celkový rámec programu, strategie, provázanost s jinými politikami, analýza problémů v životním prostředí, charakteristika prioritních os a definice financování programu)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</a:rPr>
              <a:t>Implementační dokument OPŽP</a:t>
            </a:r>
            <a:r>
              <a:rPr lang="cs-CZ" altLang="cs-CZ" sz="2000" dirty="0" smtClean="0">
                <a:solidFill>
                  <a:schemeClr val="tx1"/>
                </a:solidFill>
              </a:rPr>
              <a:t> – pro realizaci programu nejdůležitější (rozpracovává jednotlivé prioritní osy, stanoví kruhy žadatelů, indikátory hodnocení žádostí, způsobilé výdaje, veřejné zakázky a veřejná podpora, finanční řízení programu) – verze z 30. 8. 2010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</a:rPr>
              <a:t>Směrnice MŽP č. 4/2010 </a:t>
            </a:r>
            <a:r>
              <a:rPr lang="cs-CZ" altLang="cs-CZ" sz="2000" dirty="0" smtClean="0">
                <a:solidFill>
                  <a:schemeClr val="tx1"/>
                </a:solidFill>
              </a:rPr>
              <a:t>– pro předkládání žádostí</a:t>
            </a:r>
            <a:br>
              <a:rPr lang="cs-CZ" altLang="cs-CZ" sz="2000" dirty="0" smtClean="0">
                <a:solidFill>
                  <a:schemeClr val="tx1"/>
                </a:solidFill>
              </a:rPr>
            </a:br>
            <a:r>
              <a:rPr lang="cs-CZ" altLang="cs-CZ" sz="2000" dirty="0" smtClean="0">
                <a:solidFill>
                  <a:schemeClr val="tx1"/>
                </a:solidFill>
              </a:rPr>
              <a:t>a o poskytování finančních prostředků pro projekty z OPŽP včetně spolufinancování ze SFŽP ČR a státního rozpočtu ČR – kapitoly 315 (životní prostředí) + přílohy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6A6523-3BC5-4084-893C-6A1E59E57C5E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Legislativní rámec“ OPŽP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</a:rPr>
              <a:t>Aktuální výzva MŽP ČR k podávání žádostí z OPŽP</a:t>
            </a:r>
            <a:br>
              <a:rPr lang="cs-CZ" altLang="cs-CZ" sz="2000" b="1" dirty="0" smtClean="0">
                <a:solidFill>
                  <a:schemeClr val="tx1"/>
                </a:solidFill>
              </a:rPr>
            </a:br>
            <a:r>
              <a:rPr lang="cs-CZ" altLang="cs-CZ" sz="2000" dirty="0" smtClean="0">
                <a:solidFill>
                  <a:schemeClr val="tx1"/>
                </a:solidFill>
              </a:rPr>
              <a:t>– definice otevřených oblastí podpory, časový harmonogram</a:t>
            </a:r>
            <a:br>
              <a:rPr lang="cs-CZ" altLang="cs-CZ" sz="2000" dirty="0" smtClean="0">
                <a:solidFill>
                  <a:schemeClr val="tx1"/>
                </a:solidFill>
              </a:rPr>
            </a:br>
            <a:r>
              <a:rPr lang="cs-CZ" altLang="cs-CZ" sz="2000" dirty="0" smtClean="0">
                <a:solidFill>
                  <a:schemeClr val="tx1"/>
                </a:solidFill>
              </a:rPr>
              <a:t>a základní pravidla a omezení pro konkrétní období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</a:rPr>
              <a:t>Závazné pokyny pro žadatele a příjemce podpory v OPŽP</a:t>
            </a:r>
            <a:br>
              <a:rPr lang="cs-CZ" altLang="cs-CZ" sz="2000" b="1" dirty="0" smtClean="0">
                <a:solidFill>
                  <a:schemeClr val="tx1"/>
                </a:solidFill>
              </a:rPr>
            </a:br>
            <a:r>
              <a:rPr lang="cs-CZ" altLang="cs-CZ" sz="2000" dirty="0" smtClean="0">
                <a:solidFill>
                  <a:schemeClr val="tx1"/>
                </a:solidFill>
              </a:rPr>
              <a:t>– poslední verze ke dni 30. 7. 2010 – upřesnění příloh k formuláři žádosti, zadávací řízení, publicita a propagace, zásady financování, žádost o platbu, archivace dokumentů, monitoring projektu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</a:rPr>
              <a:t>Příručka pro žadatele</a:t>
            </a:r>
            <a:r>
              <a:rPr lang="cs-CZ" altLang="cs-CZ" sz="2000" dirty="0" smtClean="0">
                <a:solidFill>
                  <a:schemeClr val="tx1"/>
                </a:solidFill>
              </a:rPr>
              <a:t> – platná od duben 2010 – seznam zkratek, definice pojmů, etapy před podáním žádosti, podání žádosti, akceptace žádosti, základní podmínky realizace projektů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</a:rPr>
              <a:t>Ostatní</a:t>
            </a:r>
            <a:r>
              <a:rPr lang="cs-CZ" altLang="cs-CZ" sz="2000" dirty="0" smtClean="0">
                <a:solidFill>
                  <a:schemeClr val="tx1"/>
                </a:solidFill>
              </a:rPr>
              <a:t>: např. Metodika pro zadávání veřejných zakázek, dokumenty k veřejné podpoře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Kdo může žádat o dotaci?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obce a města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organizacím státní správy a samosprávy 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výzkumné a vědecké ústavy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právnické osoby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fyzické osoby 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neziskové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FF0E8-90EA-4A96-8F70-DFEF86A83D62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8 kroků před podáním žádosti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Záměr žadatele – identifikace priority, oblasti</a:t>
            </a:r>
            <a:b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a podoblasti podpory</a:t>
            </a:r>
          </a:p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Identifikace typu žadatele</a:t>
            </a:r>
          </a:p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Forma a výše podpory, pravidla veřejné podpory, finanční analýza</a:t>
            </a:r>
          </a:p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Ověření objemu nákladů projektu, typ projektu a místo realizace</a:t>
            </a:r>
          </a:p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Identifikace kritérií přijatelnosti projektu</a:t>
            </a:r>
          </a:p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Seznámení se způsobilými výdaji dané oblasti</a:t>
            </a:r>
          </a:p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Seznámení se základními podmínkami realizace projektu</a:t>
            </a:r>
          </a:p>
          <a:p>
            <a:pPr marL="1054100" lvl="1" indent="-514350" eaLnBrk="1" hangingPunct="1">
              <a:lnSpc>
                <a:spcPct val="80000"/>
              </a:lnSpc>
              <a:buClrTx/>
              <a:buFont typeface="+mj-lt"/>
              <a:buAutoNum type="arabicParenR"/>
            </a:pPr>
            <a:r>
              <a:rPr lang="cs-CZ" altLang="cs-CZ" sz="2600" dirty="0" smtClean="0">
                <a:solidFill>
                  <a:schemeClr val="tx1"/>
                </a:solidFill>
                <a:latin typeface="Calibri" pitchFamily="34" charset="0"/>
              </a:rPr>
              <a:t>Seznámení se s aktuální výzvou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cs-CZ" altLang="cs-CZ" sz="2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903D3-CF1B-4377-885A-2F557B865658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Obsah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569325" cy="4497388"/>
          </a:xfrm>
        </p:spPr>
        <p:txBody>
          <a:bodyPr/>
          <a:lstStyle/>
          <a:p>
            <a:pPr lvl="1" eaLnBrk="1" hangingPunct="1"/>
            <a:endParaRPr lang="cs-CZ" altLang="cs-CZ" dirty="0" smtClean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OPŽP – krátké představení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Prioritní osy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Legislativní rámec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Žadatelé a žádosti</a:t>
            </a:r>
          </a:p>
          <a:p>
            <a:pPr lvl="1" eaLnBrk="1" hangingPunct="1"/>
            <a:endParaRPr lang="cs-CZ" altLang="cs-CZ" dirty="0" smtClean="0"/>
          </a:p>
          <a:p>
            <a:pPr lvl="1" eaLnBrk="1" hangingPunct="1"/>
            <a:endParaRPr lang="cs-CZ" altLang="cs-CZ" dirty="0" smtClean="0"/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22DC0D-27DF-459E-922D-60EF410BF69E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Podávání žádosti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cs-CZ" altLang="cs-CZ" sz="3000" dirty="0" smtClean="0">
                <a:solidFill>
                  <a:schemeClr val="tx1"/>
                </a:solidFill>
                <a:latin typeface="Calibri" pitchFamily="34" charset="0"/>
              </a:rPr>
              <a:t> v elektronické podobě</a:t>
            </a:r>
          </a:p>
          <a:p>
            <a:pPr lvl="1" eaLnBrk="1" hangingPunct="1"/>
            <a:endParaRPr lang="cs-CZ" altLang="cs-CZ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3000" dirty="0" smtClean="0">
                <a:solidFill>
                  <a:schemeClr val="tx1"/>
                </a:solidFill>
                <a:latin typeface="Calibri" pitchFamily="34" charset="0"/>
              </a:rPr>
              <a:t> v tištěné podobě ve dvojím vyhotovení   s podpisem a razítkem včetně všech požadovaných povinných příloh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50C7CD-6C54-4364-AC67-C1C150FB5CA9}" type="slidenum">
              <a:rPr lang="cs-CZ" altLang="cs-CZ" smtClean="0"/>
              <a:pPr/>
              <a:t>21</a:t>
            </a:fld>
            <a:endParaRPr lang="cs-CZ" altLang="cs-CZ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Formulář žádosti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0" dirty="0" smtClean="0">
                <a:solidFill>
                  <a:schemeClr val="tx1"/>
                </a:solidFill>
                <a:latin typeface="Calibri" pitchFamily="34" charset="0"/>
              </a:rPr>
              <a:t>Formulář žádosti včetně pokynů k jeho vyplnění je k dispozici na webových stránkách :</a:t>
            </a:r>
          </a:p>
          <a:p>
            <a:pPr eaLnBrk="1" hangingPunct="1">
              <a:buFont typeface="Wingdings" pitchFamily="2" charset="2"/>
              <a:buChar char="Ø"/>
            </a:pPr>
            <a:endParaRPr lang="cs-CZ" altLang="cs-CZ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 smtClean="0">
                <a:hlinkClick r:id="rId2"/>
              </a:rPr>
              <a:t>http://zadosti.</a:t>
            </a:r>
            <a:r>
              <a:rPr lang="cs-CZ" altLang="cs-CZ" dirty="0" err="1" smtClean="0">
                <a:hlinkClick r:id="rId2"/>
              </a:rPr>
              <a:t>sfzp.cz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 smtClean="0">
                <a:solidFill>
                  <a:srgbClr val="0046AD"/>
                </a:solidFill>
                <a:hlinkClick r:id="rId3"/>
              </a:rPr>
              <a:t>http://zadosti-</a:t>
            </a:r>
            <a:r>
              <a:rPr lang="cs-CZ" altLang="cs-CZ" dirty="0" err="1" smtClean="0">
                <a:solidFill>
                  <a:srgbClr val="0046AD"/>
                </a:solidFill>
                <a:hlinkClick r:id="rId3"/>
              </a:rPr>
              <a:t>opzp.sfzp.cz</a:t>
            </a:r>
            <a:endParaRPr lang="cs-CZ" altLang="cs-CZ" dirty="0" smtClean="0">
              <a:solidFill>
                <a:srgbClr val="0046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E6D443-3C0D-4C27-9656-C02E83E786E3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Administrace žádosti do její akceptace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8437" name="Picture 4" descr="Schéma projektového cyklu"/>
          <p:cNvPicPr>
            <a:picLocks noChangeAspect="1" noChangeArrowheads="1"/>
          </p:cNvPicPr>
          <p:nvPr/>
        </p:nvPicPr>
        <p:blipFill>
          <a:blip r:embed="rId2"/>
          <a:srcRect l="3552" t="10530" r="3593" b="6595"/>
          <a:stretch>
            <a:fillRect/>
          </a:stretch>
        </p:blipFill>
        <p:spPr bwMode="auto">
          <a:xfrm>
            <a:off x="539750" y="1341438"/>
            <a:ext cx="81359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98ADF-4895-45F3-AD54-6A810B6D2AF0}" type="slidenum">
              <a:rPr lang="cs-CZ" altLang="cs-CZ" smtClean="0"/>
              <a:pPr/>
              <a:t>23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chemeClr val="tx1"/>
                </a:solidFill>
              </a:rPr>
              <a:t>Práce s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apalikací</a:t>
            </a:r>
            <a:r>
              <a:rPr lang="cs-CZ" altLang="cs-CZ" sz="2400" dirty="0" smtClean="0">
                <a:solidFill>
                  <a:schemeClr val="tx1"/>
                </a:solidFill>
              </a:rPr>
              <a:t> Bene-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fill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Přihlášení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Registrace uživatele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Přihlášení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Výpis žádostí a projektů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Vytvoření nové žádosti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Informace o projektu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Identifikace operačního programu a výzvy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Přílohy žádostí</a:t>
            </a:r>
          </a:p>
          <a:p>
            <a:pPr lvl="1" eaLnBrk="1" hangingPunct="1"/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Informace o žádosti</a:t>
            </a:r>
          </a:p>
          <a:p>
            <a:pPr eaLnBrk="1" hangingPunct="1"/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C0A032-565F-4F2E-A731-1B5F5DD9ABF7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Nejčastější chyby při podávání žádostí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73150" lvl="1" indent="-533400" eaLnBrk="1" hangingPunct="1">
              <a:spcAft>
                <a:spcPts val="1200"/>
              </a:spcAft>
              <a:buClrTx/>
              <a:buFont typeface="Wingdings" pitchFamily="2" charset="2"/>
              <a:buAutoNum type="arabicParenR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Žádost musí být úplně vyplněná a doloženy musí být všechny požadované přílohy</a:t>
            </a:r>
          </a:p>
          <a:p>
            <a:pPr marL="1073150" lvl="1" indent="-533400" eaLnBrk="1" hangingPunct="1">
              <a:spcAft>
                <a:spcPts val="1200"/>
              </a:spcAft>
              <a:buClrTx/>
              <a:buFont typeface="Wingdings" pitchFamily="2" charset="2"/>
              <a:buAutoNum type="arabicParenR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Podpis statutárního zástupce nebo osoby pověřená jednáním</a:t>
            </a:r>
            <a:b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s Fondem na každou stránku formuláře žádosti </a:t>
            </a:r>
          </a:p>
          <a:p>
            <a:pPr marL="1073150" lvl="1" indent="-533400" eaLnBrk="1" hangingPunct="1">
              <a:spcAft>
                <a:spcPts val="1200"/>
              </a:spcAft>
              <a:buClrTx/>
              <a:buFont typeface="Wingdings" pitchFamily="2" charset="2"/>
              <a:buAutoNum type="arabicParenR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Nedosažitelnost kontaktní osoby</a:t>
            </a:r>
          </a:p>
          <a:p>
            <a:pPr marL="1073150" lvl="1" indent="-533400" eaLnBrk="1" hangingPunct="1">
              <a:spcAft>
                <a:spcPts val="1200"/>
              </a:spcAft>
              <a:buClrTx/>
              <a:buFont typeface="Wingdings" pitchFamily="2" charset="2"/>
              <a:buAutoNum type="arabicParenR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Elektronické i fyzické doručení žádosti</a:t>
            </a:r>
          </a:p>
          <a:p>
            <a:pPr marL="1073150" lvl="1" indent="-533400" eaLnBrk="1" hangingPunct="1">
              <a:spcAft>
                <a:spcPts val="1200"/>
              </a:spcAft>
              <a:buClrTx/>
              <a:buFont typeface="Wingdings" pitchFamily="2" charset="2"/>
              <a:buAutoNum type="arabicParenR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Dostatečně podrobně zpracovaný položkový rozpočet(musí být vždy podepsán žadatelem i zpracovatelem)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při podávání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3150" lvl="1" indent="-533400" eaLnBrk="1" hangingPunct="1">
              <a:lnSpc>
                <a:spcPct val="90000"/>
              </a:lnSpc>
              <a:spcAft>
                <a:spcPts val="1200"/>
              </a:spcAft>
              <a:buClrTx/>
              <a:buAutoNum type="arabicParenR" startAt="6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Údaje z příloh žádosti musí odpovídat údajům     uvedeným ve formuláři žádosti</a:t>
            </a:r>
          </a:p>
          <a:p>
            <a:pPr marL="1073150" lvl="1" indent="-533400" eaLnBrk="1" hangingPunct="1">
              <a:lnSpc>
                <a:spcPct val="90000"/>
              </a:lnSpc>
              <a:spcAft>
                <a:spcPts val="1200"/>
              </a:spcAft>
              <a:buClrTx/>
              <a:buAutoNum type="arabicParenR" startAt="6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Přílohy se musí týkat konkrétní akce.</a:t>
            </a:r>
          </a:p>
          <a:p>
            <a:pPr marL="1073150" lvl="1" indent="-533400" eaLnBrk="1" hangingPunct="1">
              <a:lnSpc>
                <a:spcPct val="90000"/>
              </a:lnSpc>
              <a:spcAft>
                <a:spcPts val="1200"/>
              </a:spcAft>
              <a:buClrTx/>
              <a:buAutoNum type="arabicParenR" startAt="6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Příslušné dokumenty musí být pravomocné</a:t>
            </a:r>
          </a:p>
          <a:p>
            <a:pPr marL="1073150" lvl="1" indent="-533400" eaLnBrk="1" hangingPunct="1">
              <a:lnSpc>
                <a:spcPct val="90000"/>
              </a:lnSpc>
              <a:spcAft>
                <a:spcPts val="1200"/>
              </a:spcAft>
              <a:buClrTx/>
              <a:buAutoNum type="arabicParenR" startAt="6"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Doklad o zvolení starosty</a:t>
            </a: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DBB22-8339-4219-A6C3-A3C3225C35B8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Použité zdroje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8569325" cy="449738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arenR"/>
            </a:pPr>
            <a:r>
              <a:rPr lang="cs-CZ" altLang="cs-CZ" b="0" dirty="0" smtClean="0">
                <a:solidFill>
                  <a:schemeClr val="tx1"/>
                </a:solidFill>
                <a:latin typeface="Calibri" pitchFamily="34" charset="0"/>
              </a:rPr>
              <a:t>1) </a:t>
            </a:r>
            <a:r>
              <a:rPr lang="cs-CZ" altLang="cs-CZ" b="0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www.</a:t>
            </a:r>
            <a:r>
              <a:rPr lang="cs-CZ" altLang="cs-CZ" b="0" dirty="0" err="1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opzp.cz</a:t>
            </a:r>
            <a:endParaRPr lang="cs-CZ" alt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 eaLnBrk="1" hangingPunct="1">
              <a:buFont typeface="+mj-lt"/>
              <a:buAutoNum type="arabicParenR"/>
            </a:pPr>
            <a:r>
              <a:rPr lang="cs-CZ" altLang="cs-CZ" b="0" dirty="0" smtClean="0">
                <a:solidFill>
                  <a:schemeClr val="tx1"/>
                </a:solidFill>
                <a:latin typeface="Calibri" pitchFamily="34" charset="0"/>
              </a:rPr>
              <a:t>2) </a:t>
            </a:r>
            <a:r>
              <a:rPr lang="cs-CZ" altLang="cs-CZ" b="0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www.</a:t>
            </a:r>
            <a:r>
              <a:rPr lang="cs-CZ" altLang="cs-CZ" b="0" dirty="0" err="1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sfzp.cz</a:t>
            </a:r>
            <a:endParaRPr lang="cs-CZ" alt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lvl="1" indent="-514350" eaLnBrk="1" hangingPunct="1">
              <a:buClr>
                <a:schemeClr val="bg1"/>
              </a:buClr>
              <a:buFont typeface="+mj-lt"/>
              <a:buAutoNum type="arabicParenR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3)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www.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mzp.cz</a:t>
            </a:r>
            <a:endParaRPr lang="cs-CZ" alt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lvl="1" indent="-514350" eaLnBrk="1" hangingPunct="1">
              <a:buClr>
                <a:schemeClr val="bg1"/>
              </a:buClr>
              <a:buFont typeface="+mj-lt"/>
              <a:buAutoNum type="arabicParenR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4)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www.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strukturalni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-fondy.cz</a:t>
            </a:r>
            <a:endParaRPr lang="cs-CZ" alt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programu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400" dirty="0" smtClean="0">
                <a:solidFill>
                  <a:schemeClr val="tx1"/>
                </a:solidFill>
                <a:latin typeface="Calibri" pitchFamily="34" charset="0"/>
              </a:rPr>
              <a:t>Cíl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: ochrana a zlepšování kvality životního prostředí      	v České republice. 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- 2.největší český operační program </a:t>
            </a:r>
          </a:p>
          <a:p>
            <a:pPr lvl="1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(dle výše finančních prostředků)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 letech 2007-2013 nabízí :</a:t>
            </a:r>
          </a:p>
          <a:p>
            <a:pPr marL="1071562" lvl="1" indent="-514350">
              <a:buFont typeface="Wingdings" pitchFamily="2" charset="2"/>
              <a:buChar char="Ø"/>
            </a:pP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téměř 5 miliard z Fondu soudržnosti a z Evropského fondu pro regionální rozvoj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  více než 300 milionů eur ze Státního fondu   	 	  životního prostředí a státního rozpočtu</a:t>
            </a:r>
            <a:endParaRPr lang="cs-CZ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None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DCA1-6371-4B0E-AF31-6F7B4DD4B6D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Zodpovědné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</a:rPr>
              <a:t>Do řízení Operačního programu životního prostředí jsou zapojeny následující subjekty : </a:t>
            </a:r>
          </a:p>
          <a:p>
            <a:pPr>
              <a:buNone/>
            </a:pPr>
            <a:r>
              <a:rPr lang="cs-CZ" b="0" dirty="0" smtClean="0">
                <a:solidFill>
                  <a:schemeClr val="tx1"/>
                </a:solidFill>
              </a:rPr>
              <a:t> 		</a:t>
            </a:r>
            <a:r>
              <a:rPr lang="cs-CZ" sz="2600" b="0" dirty="0" smtClean="0">
                <a:solidFill>
                  <a:schemeClr val="tx1"/>
                </a:solidFill>
              </a:rPr>
              <a:t>- Řídící orgán</a:t>
            </a:r>
          </a:p>
          <a:p>
            <a:pPr>
              <a:buNone/>
            </a:pPr>
            <a:r>
              <a:rPr lang="cs-CZ" sz="2600" b="0" dirty="0" smtClean="0">
                <a:solidFill>
                  <a:schemeClr val="tx1"/>
                </a:solidFill>
              </a:rPr>
              <a:t>		- Řídící výbor</a:t>
            </a:r>
          </a:p>
          <a:p>
            <a:pPr>
              <a:buNone/>
            </a:pPr>
            <a:r>
              <a:rPr lang="cs-CZ" sz="2600" b="0" dirty="0" smtClean="0">
                <a:solidFill>
                  <a:schemeClr val="tx1"/>
                </a:solidFill>
              </a:rPr>
              <a:t>		- Rada OPŽP</a:t>
            </a:r>
          </a:p>
          <a:p>
            <a:pPr>
              <a:buNone/>
            </a:pPr>
            <a:r>
              <a:rPr lang="cs-CZ" sz="2600" b="0" dirty="0" smtClean="0">
                <a:solidFill>
                  <a:schemeClr val="tx1"/>
                </a:solidFill>
              </a:rPr>
              <a:t>		- Zprostředkující subjekt</a:t>
            </a:r>
          </a:p>
          <a:p>
            <a:pPr>
              <a:buNone/>
            </a:pPr>
            <a:r>
              <a:rPr lang="cs-CZ" sz="2600" b="0" dirty="0" smtClean="0">
                <a:solidFill>
                  <a:schemeClr val="tx1"/>
                </a:solidFill>
              </a:rPr>
              <a:t>		- Krajské pracovní skupiny</a:t>
            </a:r>
          </a:p>
          <a:p>
            <a:pPr>
              <a:buNone/>
            </a:pPr>
            <a:r>
              <a:rPr lang="cs-CZ" sz="2600" b="0" dirty="0" smtClean="0">
                <a:solidFill>
                  <a:schemeClr val="tx1"/>
                </a:solidFill>
              </a:rPr>
              <a:t>		- Monitorovací výbor</a:t>
            </a:r>
          </a:p>
          <a:p>
            <a:pPr>
              <a:buNone/>
            </a:pPr>
            <a:r>
              <a:rPr lang="cs-CZ" sz="2600" b="0" dirty="0" smtClean="0">
                <a:solidFill>
                  <a:schemeClr val="tx1"/>
                </a:solidFill>
              </a:rPr>
              <a:t>		- Platební a certifikační orgán</a:t>
            </a:r>
          </a:p>
          <a:p>
            <a:pPr>
              <a:buNone/>
            </a:pPr>
            <a:r>
              <a:rPr lang="cs-CZ" sz="2600" b="0" dirty="0" smtClean="0">
                <a:solidFill>
                  <a:schemeClr val="tx1"/>
                </a:solidFill>
              </a:rPr>
              <a:t>		- </a:t>
            </a:r>
            <a:r>
              <a:rPr lang="cs-CZ" sz="2600" b="0" dirty="0" err="1" smtClean="0">
                <a:solidFill>
                  <a:schemeClr val="tx1"/>
                </a:solidFill>
              </a:rPr>
              <a:t>Auditní</a:t>
            </a:r>
            <a:r>
              <a:rPr lang="cs-CZ" sz="2600" b="0" dirty="0" smtClean="0">
                <a:solidFill>
                  <a:schemeClr val="tx1"/>
                </a:solidFill>
              </a:rPr>
              <a:t> orgán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Řídící orgán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Řídícím orgánem OPŽP je Ministerstvo životního prostředí , které má celkovou odpovědnost za realizaci programu.</a:t>
            </a:r>
          </a:p>
          <a:p>
            <a:pPr lvl="0"/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Základní úkoly : </a:t>
            </a:r>
          </a:p>
          <a:p>
            <a:pPr lvl="0"/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1) příprava a projednání OP a jeho předložení Evropské komisi (EK) </a:t>
            </a:r>
          </a:p>
          <a:p>
            <a:pPr lvl="0"/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2) zajištění navazujících dokumentů</a:t>
            </a:r>
          </a:p>
          <a:p>
            <a:pPr lvl="0"/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3) vypracování výroční a závěrečné zprávy a jejich předložení EK </a:t>
            </a:r>
          </a:p>
          <a:p>
            <a:pPr>
              <a:buNone/>
            </a:pPr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     4) Rozhodnutí o poskytnutí dotace </a:t>
            </a:r>
          </a:p>
          <a:p>
            <a:pPr>
              <a:buNone/>
            </a:pPr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     5) plnění povinností týkajících se informací a propagace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Řídící výbor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Zde jsou zastoupeni pracovníci MŽP, Ministerstva pro místní rozvoj, Ministerstva financí, zemědělství a zdravotnictví, Asociace krajů, Svaz měst a obcí.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Základní úkoly :</a:t>
            </a:r>
          </a:p>
          <a:p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1) doporučuje výběr projektů a akcí k podpoře z ERDF a  FS</a:t>
            </a:r>
          </a:p>
          <a:p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2) projednává otázky koncepce a realizace OPŽP</a:t>
            </a:r>
          </a:p>
          <a:p>
            <a:r>
              <a:rPr lang="cs-CZ" sz="2200" b="0" dirty="0" smtClean="0">
                <a:solidFill>
                  <a:schemeClr val="tx1"/>
                </a:solidFill>
                <a:latin typeface="Calibri" pitchFamily="34" charset="0"/>
              </a:rPr>
              <a:t>3)zajišťuje sledování provázanosti OP s ostatními  sektorovými  politikami</a:t>
            </a:r>
          </a:p>
          <a:p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830E26-DABE-4132-80FD-05CFCE2EBB64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Prioritní osy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6950" lvl="1" indent="-457200" eaLnBrk="1" hangingPunct="1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Zlepšování vodohospodářské infrastruktury a snižování rizika povodní</a:t>
            </a:r>
          </a:p>
          <a:p>
            <a:pPr marL="996950" lvl="1" indent="-457200" eaLnBrk="1" hangingPunct="1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Zlepšení kvality ovzduší a snižování emisí</a:t>
            </a:r>
          </a:p>
          <a:p>
            <a:pPr marL="996950" lvl="1" indent="-457200" eaLnBrk="1" hangingPunct="1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Udržitelné využívání zdrojů energie</a:t>
            </a:r>
          </a:p>
          <a:p>
            <a:pPr marL="996950" lvl="1" indent="-457200" eaLnBrk="1" hangingPunct="1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Zkvalitnění nakládání s odpady a odstraňování starých ekologických zátěží</a:t>
            </a:r>
          </a:p>
          <a:p>
            <a:pPr marL="996950" lvl="1" indent="-457200" eaLnBrk="1" hangingPunct="1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Omezování průmyslového znečištění a snižování environmentálních rizik</a:t>
            </a:r>
          </a:p>
          <a:p>
            <a:pPr marL="996950" lvl="1" indent="-457200" eaLnBrk="1" hangingPunct="1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Zlepšování stavu přírody a krajiny</a:t>
            </a:r>
          </a:p>
          <a:p>
            <a:pPr marL="996950" lvl="1" indent="-457200" eaLnBrk="1" hangingPunct="1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Rozvoj infrastruktury pro environmentální vzdělávání, poradenství a osvětu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Finanční prostředky ve výši téměř 2 miliard eur pro projekty: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na zlepšení stavu povrchových a podzemních vod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na zlepšení jakosti a dodávek pitné vody pro      obyvatelstvo</a:t>
            </a: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- na snížení obsahu nebezpečných látek ve vodách a na snížení rizika povodní</a:t>
            </a:r>
          </a:p>
          <a:p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Například výstavba či rekonstrukce čistíren vod, kanalizací, úpraven vod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osa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Zde jsou připraveny finanční prostředky ve výši více než 634 milionů eur z Fondu soudržnosti. </a:t>
            </a:r>
          </a:p>
          <a:p>
            <a:endParaRPr lang="cs-CZ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b="0" dirty="0" smtClean="0">
                <a:solidFill>
                  <a:schemeClr val="tx1"/>
                </a:solidFill>
                <a:latin typeface="Calibri" pitchFamily="34" charset="0"/>
              </a:rPr>
              <a:t>Cílem podpory je zlepšení nebo udržení kvality  ovzduší a omezení emisí základních znečišťujících látek do ovzduší s důrazem na využití environmentálně šetrných způsobů výroby energie včetně energetických úspor.</a:t>
            </a: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AB60D-A912-4E7B-A898-3777B8AF7B1D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8FCAE7"/>
      </a:accent2>
      <a:accent3>
        <a:srgbClr val="FFFFFF"/>
      </a:accent3>
      <a:accent4>
        <a:srgbClr val="000000"/>
      </a:accent4>
      <a:accent5>
        <a:srgbClr val="FFFFFF"/>
      </a:accent5>
      <a:accent6>
        <a:srgbClr val="81B7D1"/>
      </a:accent6>
      <a:hlink>
        <a:srgbClr val="0046AD"/>
      </a:hlink>
      <a:folHlink>
        <a:srgbClr val="3F9C35"/>
      </a:folHlink>
    </a:clrScheme>
    <a:fontScheme name="Vlastní návrh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FCAE7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81B7D1"/>
        </a:accent6>
        <a:hlink>
          <a:srgbClr val="0046AD"/>
        </a:hlink>
        <a:folHlink>
          <a:srgbClr val="3F9C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778</Words>
  <Application>Microsoft Office PowerPoint</Application>
  <PresentationFormat>Předvádění na obrazovce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Vlastní návrh</vt:lpstr>
      <vt:lpstr>Snímek 1</vt:lpstr>
      <vt:lpstr>Obsah</vt:lpstr>
      <vt:lpstr>Představení programu</vt:lpstr>
      <vt:lpstr>Zodpovědné instituce</vt:lpstr>
      <vt:lpstr>Řídící orgán</vt:lpstr>
      <vt:lpstr>Řídící výbor</vt:lpstr>
      <vt:lpstr>Prioritní osy</vt:lpstr>
      <vt:lpstr>Prioritní osa 1</vt:lpstr>
      <vt:lpstr>Prioritní osa 2</vt:lpstr>
      <vt:lpstr>Prioritní osa 3</vt:lpstr>
      <vt:lpstr>Prioritní osa 4</vt:lpstr>
      <vt:lpstr>Prioritní osa 5</vt:lpstr>
      <vt:lpstr>Prioritní osa 6</vt:lpstr>
      <vt:lpstr>Prioritní osa 7</vt:lpstr>
      <vt:lpstr>Podíl jednotlivých prioritních os</vt:lpstr>
      <vt:lpstr>„Legislativní rámec“ OPŽP</vt:lpstr>
      <vt:lpstr>Legislativní rámec“ OPŽP</vt:lpstr>
      <vt:lpstr>Žadatelé</vt:lpstr>
      <vt:lpstr>8 kroků před podáním žádosti</vt:lpstr>
      <vt:lpstr>Podávání žádosti</vt:lpstr>
      <vt:lpstr>Formulář žádosti</vt:lpstr>
      <vt:lpstr>Administrace žádosti do její akceptace</vt:lpstr>
      <vt:lpstr>Snímek 23</vt:lpstr>
      <vt:lpstr>Nejčastější chyby při podávání žádostí</vt:lpstr>
      <vt:lpstr>Nejčastější chyby při podávání žádostí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mpecnova</dc:creator>
  <cp:lastModifiedBy>Daniela</cp:lastModifiedBy>
  <cp:revision>57</cp:revision>
  <dcterms:created xsi:type="dcterms:W3CDTF">2008-10-23T17:22:33Z</dcterms:created>
  <dcterms:modified xsi:type="dcterms:W3CDTF">2013-11-26T21:10:55Z</dcterms:modified>
</cp:coreProperties>
</file>