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70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3719AB-F1AC-4F18-8D04-6C3BF1EE8A1C}" type="datetimeFigureOut">
              <a:rPr lang="cs-CZ" smtClean="0"/>
              <a:pPr/>
              <a:t>20.3.2014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6B118-D2BA-4885-8F35-1F4C23ABC81B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6B118-D2BA-4885-8F35-1F4C23ABC81B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582B7-D8AF-4DF4-90B5-4105D0F46AB5}" type="datetimeFigureOut">
              <a:rPr lang="cs-CZ" smtClean="0"/>
              <a:pPr/>
              <a:t>20.3.2014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A47C3-BFBB-4B90-BEB5-F34A644B17A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582B7-D8AF-4DF4-90B5-4105D0F46AB5}" type="datetimeFigureOut">
              <a:rPr lang="cs-CZ" smtClean="0"/>
              <a:pPr/>
              <a:t>20.3.2014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A47C3-BFBB-4B90-BEB5-F34A644B17A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582B7-D8AF-4DF4-90B5-4105D0F46AB5}" type="datetimeFigureOut">
              <a:rPr lang="cs-CZ" smtClean="0"/>
              <a:pPr/>
              <a:t>20.3.2014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A47C3-BFBB-4B90-BEB5-F34A644B17A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582B7-D8AF-4DF4-90B5-4105D0F46AB5}" type="datetimeFigureOut">
              <a:rPr lang="cs-CZ" smtClean="0"/>
              <a:pPr/>
              <a:t>20.3.2014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A47C3-BFBB-4B90-BEB5-F34A644B17A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582B7-D8AF-4DF4-90B5-4105D0F46AB5}" type="datetimeFigureOut">
              <a:rPr lang="cs-CZ" smtClean="0"/>
              <a:pPr/>
              <a:t>20.3.2014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A47C3-BFBB-4B90-BEB5-F34A644B17A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582B7-D8AF-4DF4-90B5-4105D0F46AB5}" type="datetimeFigureOut">
              <a:rPr lang="cs-CZ" smtClean="0"/>
              <a:pPr/>
              <a:t>20.3.2014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A47C3-BFBB-4B90-BEB5-F34A644B17A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582B7-D8AF-4DF4-90B5-4105D0F46AB5}" type="datetimeFigureOut">
              <a:rPr lang="cs-CZ" smtClean="0"/>
              <a:pPr/>
              <a:t>20.3.2014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A47C3-BFBB-4B90-BEB5-F34A644B17A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582B7-D8AF-4DF4-90B5-4105D0F46AB5}" type="datetimeFigureOut">
              <a:rPr lang="cs-CZ" smtClean="0"/>
              <a:pPr/>
              <a:t>20.3.2014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A47C3-BFBB-4B90-BEB5-F34A644B17A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582B7-D8AF-4DF4-90B5-4105D0F46AB5}" type="datetimeFigureOut">
              <a:rPr lang="cs-CZ" smtClean="0"/>
              <a:pPr/>
              <a:t>20.3.2014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A47C3-BFBB-4B90-BEB5-F34A644B17A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582B7-D8AF-4DF4-90B5-4105D0F46AB5}" type="datetimeFigureOut">
              <a:rPr lang="cs-CZ" smtClean="0"/>
              <a:pPr/>
              <a:t>20.3.2014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A47C3-BFBB-4B90-BEB5-F34A644B17A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582B7-D8AF-4DF4-90B5-4105D0F46AB5}" type="datetimeFigureOut">
              <a:rPr lang="cs-CZ" smtClean="0"/>
              <a:pPr/>
              <a:t>20.3.2014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79A47C3-BFBB-4B90-BEB5-F34A644B17A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AD582B7-D8AF-4DF4-90B5-4105D0F46AB5}" type="datetimeFigureOut">
              <a:rPr lang="cs-CZ" smtClean="0"/>
              <a:pPr/>
              <a:t>20.3.2014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79A47C3-BFBB-4B90-BEB5-F34A644B17A1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15616" y="476672"/>
            <a:ext cx="7851648" cy="182880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Jak se vytváří výkresová dokumentace -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sestava</a:t>
            </a:r>
            <a:endParaRPr lang="cs-CZ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058253">
            <a:off x="5366135" y="2448410"/>
            <a:ext cx="2571768" cy="363739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Obdélník 8"/>
          <p:cNvSpPr/>
          <p:nvPr/>
        </p:nvSpPr>
        <p:spPr>
          <a:xfrm>
            <a:off x="1835696" y="2708920"/>
            <a:ext cx="307183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b="1" dirty="0" smtClean="0"/>
              <a:t> </a:t>
            </a: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Sestava</a:t>
            </a:r>
            <a:endParaRPr lang="cs-CZ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Formát</a:t>
            </a:r>
            <a:endParaRPr lang="cs-CZ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Pozice</a:t>
            </a:r>
            <a:endParaRPr lang="cs-CZ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Rohové razítko a </a:t>
            </a:r>
          </a:p>
          <a:p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rozpis materiálu</a:t>
            </a:r>
            <a:endParaRPr lang="cs-CZ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Doplňující text  -    </a:t>
            </a:r>
          </a:p>
          <a:p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poznámky</a:t>
            </a:r>
            <a:endParaRPr lang="cs-CZ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Strojírenské značení</a:t>
            </a:r>
            <a:endParaRPr lang="cs-CZ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403648" y="5805264"/>
            <a:ext cx="40473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cs-CZ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Závěr - Otázky k tématu</a:t>
            </a:r>
            <a:endParaRPr lang="cs-CZ" sz="28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428596" y="1500174"/>
            <a:ext cx="8286808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Bude se skládat z jednotlivých součástí, které tvoří celek sestavy. Pozor v sestavě se z pravidla nekótuje. </a:t>
            </a:r>
          </a:p>
          <a:p>
            <a:r>
              <a:rPr lang="cs-CZ" sz="2800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Příklady </a:t>
            </a:r>
            <a:r>
              <a:rPr lang="cs-CZ" sz="2800" dirty="0" err="1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vyjímek</a:t>
            </a:r>
            <a:r>
              <a:rPr lang="cs-CZ" sz="2800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</a:t>
            </a:r>
          </a:p>
          <a:p>
            <a:r>
              <a:rPr lang="cs-CZ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Jednoduché sestavy (jednorázová výroba)</a:t>
            </a:r>
          </a:p>
          <a:p>
            <a:r>
              <a:rPr lang="cs-CZ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                       </a:t>
            </a:r>
            <a:r>
              <a:rPr lang="cs-CZ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Polohování v sestavě</a:t>
            </a:r>
            <a:r>
              <a:rPr lang="cs-CZ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atd.</a:t>
            </a:r>
            <a:endParaRPr lang="cs-CZ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785786" y="642918"/>
            <a:ext cx="40567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800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Výkres sestavy </a:t>
            </a:r>
            <a:endParaRPr lang="cs-CZ" sz="4800" dirty="0"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4437112"/>
            <a:ext cx="3071834" cy="206595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2143116"/>
            <a:ext cx="3098792" cy="407196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8" name="Šipka doprava 7"/>
          <p:cNvSpPr/>
          <p:nvPr/>
        </p:nvSpPr>
        <p:spPr>
          <a:xfrm rot="1013606">
            <a:off x="4276572" y="3179813"/>
            <a:ext cx="1785950" cy="214314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 doprava 10"/>
          <p:cNvSpPr/>
          <p:nvPr/>
        </p:nvSpPr>
        <p:spPr>
          <a:xfrm rot="3408463">
            <a:off x="3573406" y="4784928"/>
            <a:ext cx="1365415" cy="263150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500034" y="1428736"/>
            <a:ext cx="7854696" cy="1752600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Volíme podle velikosti sestavy. </a:t>
            </a:r>
          </a:p>
          <a:p>
            <a:pPr algn="l"/>
            <a:r>
              <a:rPr lang="cs-C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Pozor: musí být přiměřený.</a:t>
            </a:r>
            <a:endParaRPr lang="cs-CZ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1000100" y="500042"/>
            <a:ext cx="41412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800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Formát výkresu</a:t>
            </a:r>
            <a:endParaRPr lang="cs-CZ" sz="4800" dirty="0"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3666316"/>
            <a:ext cx="2428892" cy="31916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3000372"/>
            <a:ext cx="5072098" cy="3653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2928934"/>
            <a:ext cx="1042398" cy="148109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00232" y="2857496"/>
            <a:ext cx="2006664" cy="14413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58082" y="714356"/>
            <a:ext cx="1600744" cy="113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72264" y="1500174"/>
            <a:ext cx="110847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43636" y="2000240"/>
            <a:ext cx="642942" cy="914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428596" y="1357298"/>
            <a:ext cx="81439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cs-C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itchFamily="34" charset="0"/>
                <a:cs typeface="Times New Roman" pitchFamily="18" charset="0"/>
              </a:rPr>
              <a:t>S</a:t>
            </a:r>
            <a:r>
              <a:rPr kumimoji="0" lang="cs-CZ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itchFamily="34" charset="0"/>
                <a:cs typeface="Times New Roman" pitchFamily="18" charset="0"/>
              </a:rPr>
              <a:t>louží pro snadnou orientaci, kde která součást se nachází, pozor musí navazovat na rozpis materiálu, kde jsou základní informace o součásti. </a:t>
            </a:r>
            <a:endParaRPr kumimoji="0" lang="cs-CZ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1142976" y="642918"/>
            <a:ext cx="21451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400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Pozice</a:t>
            </a:r>
            <a:r>
              <a:rPr lang="cs-CZ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cs-CZ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786190"/>
            <a:ext cx="4000528" cy="2655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429000"/>
            <a:ext cx="4092070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Šipka doprava 5"/>
          <p:cNvSpPr/>
          <p:nvPr/>
        </p:nvSpPr>
        <p:spPr>
          <a:xfrm>
            <a:off x="4286248" y="3857628"/>
            <a:ext cx="428628" cy="285752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57829" y="5357826"/>
            <a:ext cx="1885609" cy="13516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délník 6"/>
          <p:cNvSpPr/>
          <p:nvPr/>
        </p:nvSpPr>
        <p:spPr>
          <a:xfrm>
            <a:off x="571472" y="5357826"/>
            <a:ext cx="82153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000" dirty="0" smtClean="0">
                <a:latin typeface="+mj-lt"/>
              </a:rPr>
              <a:t>Nejprve se uvádí hlavní součásti (základní), většinou největší v sestavě, které tvoří tvar a do kterých zapadají ty menší. Poslední obvykle se uvádějí typizované součásti (ČSN, ISO..). Pozor: je důležité pro úspěšnou montáž, aby sestava byla úplná. </a:t>
            </a:r>
            <a:endParaRPr lang="cs-CZ" sz="2000" dirty="0">
              <a:latin typeface="+mj-lt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428564" y="571480"/>
            <a:ext cx="87154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Rohové razítko a rozpis materiálu </a:t>
            </a:r>
            <a:endParaRPr lang="cs-CZ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571472" y="2143116"/>
            <a:ext cx="91440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i="1" dirty="0" smtClean="0">
                <a:latin typeface="+mj-lt"/>
              </a:rPr>
              <a:t>Rozpis materiálu</a:t>
            </a:r>
            <a:r>
              <a:rPr lang="cs-CZ" sz="3200" dirty="0" smtClean="0">
                <a:latin typeface="+mj-lt"/>
              </a:rPr>
              <a:t> v sestavě se vypisuje od </a:t>
            </a:r>
          </a:p>
          <a:p>
            <a:r>
              <a:rPr lang="cs-CZ" sz="3200" dirty="0" smtClean="0">
                <a:latin typeface="+mj-lt"/>
              </a:rPr>
              <a:t>spodu k vrchu. (Pozici, název, rozměr, kusy, </a:t>
            </a:r>
          </a:p>
          <a:p>
            <a:r>
              <a:rPr lang="cs-CZ" sz="3200" dirty="0" smtClean="0">
                <a:latin typeface="+mj-lt"/>
              </a:rPr>
              <a:t>norma, materiál). </a:t>
            </a:r>
          </a:p>
          <a:p>
            <a:endParaRPr lang="cs-CZ" sz="3200" dirty="0" smtClean="0">
              <a:latin typeface="+mj-lt"/>
            </a:endParaRPr>
          </a:p>
          <a:p>
            <a:endParaRPr lang="cs-CZ" sz="3200" dirty="0" smtClean="0">
              <a:latin typeface="+mj-lt"/>
            </a:endParaRPr>
          </a:p>
          <a:p>
            <a:r>
              <a:rPr lang="cs-CZ" sz="2400" dirty="0" smtClean="0">
                <a:latin typeface="+mj-lt"/>
              </a:rPr>
              <a:t>(Výjimkou je samostatný rozpis materiálu, </a:t>
            </a:r>
          </a:p>
          <a:p>
            <a:r>
              <a:rPr lang="cs-CZ" sz="2400" dirty="0" smtClean="0">
                <a:latin typeface="+mj-lt"/>
              </a:rPr>
              <a:t>kde je to z hora, dolů).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3643314"/>
            <a:ext cx="6858048" cy="865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bdélník 5"/>
          <p:cNvSpPr/>
          <p:nvPr/>
        </p:nvSpPr>
        <p:spPr>
          <a:xfrm>
            <a:off x="642910" y="1285860"/>
            <a:ext cx="88583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i="1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Obsah razítka:</a:t>
            </a:r>
            <a:r>
              <a:rPr lang="cs-CZ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cs-CZ" dirty="0" smtClean="0">
                <a:latin typeface="+mj-lt"/>
              </a:rPr>
              <a:t>1. materiál 2. pozice 3. název 4. měřítko 5. počet kusů 6. rozměry </a:t>
            </a:r>
          </a:p>
          <a:p>
            <a:r>
              <a:rPr lang="cs-CZ" dirty="0" smtClean="0">
                <a:latin typeface="+mj-lt"/>
              </a:rPr>
              <a:t>                          polotovaru 7. rozměry obrobku 8. jméno autora 9. datum schválení </a:t>
            </a:r>
          </a:p>
          <a:p>
            <a:r>
              <a:rPr lang="cs-CZ" dirty="0" smtClean="0">
                <a:latin typeface="+mj-lt"/>
              </a:rPr>
              <a:t>                          10. název stroje, číslo výrobku.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928662" y="3429000"/>
            <a:ext cx="2993864" cy="900106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56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tint val="90000"/>
                  <a:satMod val="12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357158" y="1500174"/>
            <a:ext cx="828680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cs-CZ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Text zpravidla uvádí informace, co je nutné v sestavě dodržet, nebo i doplnění které se nedá jinde uvést, velikost písma volíme 5 – 10 mm. Doporučuji</a:t>
            </a:r>
            <a:r>
              <a:rPr lang="cs-CZ" sz="3600" dirty="0" smtClean="0">
                <a:latin typeface="+mj-lt"/>
                <a:ea typeface="Calibri" pitchFamily="34" charset="0"/>
                <a:cs typeface="Times New Roman" pitchFamily="18" charset="0"/>
              </a:rPr>
              <a:t> ohraničit text tabulkou. </a:t>
            </a:r>
            <a:endParaRPr kumimoji="0" lang="cs-CZ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214414" y="714356"/>
            <a:ext cx="423064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Doplňující text </a:t>
            </a:r>
            <a:endParaRPr lang="cs-CZ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786190"/>
            <a:ext cx="4062412" cy="2887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786190"/>
            <a:ext cx="1707025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5286388"/>
            <a:ext cx="11715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Šipka doprava 11"/>
          <p:cNvSpPr/>
          <p:nvPr/>
        </p:nvSpPr>
        <p:spPr>
          <a:xfrm>
            <a:off x="4357686" y="4357694"/>
            <a:ext cx="500066" cy="142876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Šipka doprava 12"/>
          <p:cNvSpPr/>
          <p:nvPr/>
        </p:nvSpPr>
        <p:spPr>
          <a:xfrm>
            <a:off x="3428992" y="5786454"/>
            <a:ext cx="1285884" cy="142876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388" y="3786190"/>
            <a:ext cx="2500330" cy="2668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571472" y="1571612"/>
            <a:ext cx="828680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cs-CZ" sz="32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D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oplňuje u 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součásti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i v 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sestavě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, kde jsou např. sváry potřebné k celkovému spojení součástí</a:t>
            </a:r>
            <a:r>
              <a:rPr lang="cs-CZ" sz="32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1000100" y="714356"/>
            <a:ext cx="652294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800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Strojírenské značení  </a:t>
            </a:r>
            <a:endParaRPr lang="cs-CZ" sz="4800" b="1" dirty="0"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2714620"/>
            <a:ext cx="4929190" cy="2840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Šipka doprava 5"/>
          <p:cNvSpPr/>
          <p:nvPr/>
        </p:nvSpPr>
        <p:spPr>
          <a:xfrm rot="308660">
            <a:off x="2351003" y="3214286"/>
            <a:ext cx="5143536" cy="87878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571472" y="3357562"/>
            <a:ext cx="33575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cs-CZ" sz="28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Nebo také kolmost,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cs-CZ" sz="28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souosost, souměr-</a:t>
            </a:r>
            <a:r>
              <a:rPr lang="cs-CZ" sz="2800" dirty="0" err="1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nost</a:t>
            </a:r>
            <a:r>
              <a:rPr lang="cs-CZ" sz="28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 jednotlivých součástí vůči sobě v sestavě atd.</a:t>
            </a:r>
            <a:r>
              <a:rPr lang="cs-CZ" sz="24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cs-CZ" sz="2400" dirty="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67544" y="1700808"/>
            <a:ext cx="8286808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cs-CZ" sz="32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Co obsahuje rozpis materiálu…………………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 čemu slouží doplňující text…………………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cs-CZ" sz="32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Co označuje strojírenské značení……………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cs-CZ" sz="32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Pravidla pro sestavy…………………………...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cs-CZ" sz="32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K čemu slouží pozice…….…………………....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cs-CZ" sz="32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Kótování v sestavě </a:t>
            </a:r>
            <a:r>
              <a:rPr lang="cs-CZ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ano</a:t>
            </a:r>
            <a:r>
              <a:rPr lang="cs-CZ" sz="32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lang="cs-CZ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ne</a:t>
            </a:r>
            <a:r>
              <a:rPr lang="cs-CZ" sz="32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 = odůvodní……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cs-CZ" sz="32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Podle čeho se volí formát výkresu pro sestavu………………………………………….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cs-CZ" sz="3200" dirty="0" smtClean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cs-CZ" sz="3200" dirty="0" smtClean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cs-CZ" sz="3200" dirty="0" smtClean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1043608" y="980728"/>
            <a:ext cx="38779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Otázky k tématu:</a:t>
            </a:r>
            <a:endParaRPr lang="cs-CZ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>
            <a:off x="2643174" y="242886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4320" indent="-274320" fontAlgn="t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sz="3600" dirty="0" smtClean="0"/>
              <a:t>Autor: Jan </a:t>
            </a:r>
            <a:r>
              <a:rPr lang="cs-CZ" sz="3600" dirty="0" err="1" smtClean="0"/>
              <a:t>Elsner</a:t>
            </a:r>
            <a:endParaRPr lang="cs-CZ" sz="3600" dirty="0" smtClean="0"/>
          </a:p>
          <a:p>
            <a:pPr marL="274320" indent="-274320" fontAlgn="t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sz="3600" dirty="0" smtClean="0"/>
              <a:t>Zdroje: vlastní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ykresova_dokumentace_-_sestava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Vykresova_dokumentace_-_sestava</Template>
  <TotalTime>3</TotalTime>
  <Words>228</Words>
  <Application>Microsoft Office PowerPoint</Application>
  <PresentationFormat>Předvádění na obrazovce (4:3)</PresentationFormat>
  <Paragraphs>51</Paragraphs>
  <Slides>9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Vykresova_dokumentace_-_sestava</vt:lpstr>
      <vt:lpstr>Jak se vytváří výkresová dokumentace - sestava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</vt:vector>
  </TitlesOfParts>
  <Company>SOŠ a SOU Hradební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se vytváří výkresová dokumentace - sestava</dc:title>
  <dc:creator>elsner</dc:creator>
  <cp:lastModifiedBy>elsner</cp:lastModifiedBy>
  <cp:revision>1</cp:revision>
  <dcterms:created xsi:type="dcterms:W3CDTF">2014-03-20T10:32:26Z</dcterms:created>
  <dcterms:modified xsi:type="dcterms:W3CDTF">2014-03-20T10:35:30Z</dcterms:modified>
</cp:coreProperties>
</file>