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86" r:id="rId4"/>
    <p:sldId id="259" r:id="rId5"/>
    <p:sldId id="260" r:id="rId6"/>
    <p:sldId id="285" r:id="rId7"/>
    <p:sldId id="261" r:id="rId8"/>
    <p:sldId id="262" r:id="rId9"/>
    <p:sldId id="263" r:id="rId10"/>
    <p:sldId id="264" r:id="rId11"/>
    <p:sldId id="265" r:id="rId12"/>
    <p:sldId id="266" r:id="rId13"/>
    <p:sldId id="267" r:id="rId14"/>
    <p:sldId id="268" r:id="rId15"/>
    <p:sldId id="270" r:id="rId16"/>
    <p:sldId id="279" r:id="rId17"/>
    <p:sldId id="269" r:id="rId18"/>
    <p:sldId id="271" r:id="rId19"/>
    <p:sldId id="272" r:id="rId20"/>
    <p:sldId id="273" r:id="rId21"/>
    <p:sldId id="274" r:id="rId22"/>
    <p:sldId id="275" r:id="rId23"/>
    <p:sldId id="281" r:id="rId24"/>
    <p:sldId id="280" r:id="rId25"/>
    <p:sldId id="287" r:id="rId26"/>
    <p:sldId id="276" r:id="rId27"/>
    <p:sldId id="282" r:id="rId28"/>
    <p:sldId id="283" r:id="rId29"/>
    <p:sldId id="284" r:id="rId30"/>
    <p:sldId id="277"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35800"/>
    <a:srgbClr val="00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 Středně sytá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 Tmavá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5" autoAdjust="0"/>
    <p:restoredTop sz="85014" autoAdjust="0"/>
  </p:normalViewPr>
  <p:slideViewPr>
    <p:cSldViewPr>
      <p:cViewPr>
        <p:scale>
          <a:sx n="60" d="100"/>
          <a:sy n="60" d="100"/>
        </p:scale>
        <p:origin x="-1368" y="-7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A10948-CD30-48A8-BF7F-8B4AF8A956B0}" type="datetimeFigureOut">
              <a:rPr lang="cs-CZ" smtClean="0"/>
              <a:t>20.3.2012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DB6484-9EE3-4F4A-8B12-B6227C0E3339}" type="slidenum">
              <a:rPr lang="cs-CZ" smtClean="0"/>
              <a:t>‹#›</a:t>
            </a:fld>
            <a:endParaRPr lang="cs-CZ"/>
          </a:p>
        </p:txBody>
      </p:sp>
    </p:spTree>
    <p:extLst>
      <p:ext uri="{BB962C8B-B14F-4D97-AF65-F5344CB8AC3E}">
        <p14:creationId xmlns:p14="http://schemas.microsoft.com/office/powerpoint/2010/main" val="1471987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B65D6-FD3C-4F9D-89C2-7BF0E2B65895}" type="datetimeFigureOut">
              <a:rPr lang="cs-CZ" smtClean="0"/>
              <a:t>20.3.2012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281BE5-F88B-4BA6-A079-2D142C33344E}" type="slidenum">
              <a:rPr lang="cs-CZ" smtClean="0"/>
              <a:t>‹#›</a:t>
            </a:fld>
            <a:endParaRPr lang="cs-CZ"/>
          </a:p>
        </p:txBody>
      </p:sp>
    </p:spTree>
    <p:extLst>
      <p:ext uri="{BB962C8B-B14F-4D97-AF65-F5344CB8AC3E}">
        <p14:creationId xmlns:p14="http://schemas.microsoft.com/office/powerpoint/2010/main" val="425795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Dobrý den, jmenuji se Jan </a:t>
            </a:r>
            <a:r>
              <a:rPr lang="cs-CZ" sz="1200" kern="1200" dirty="0" err="1" smtClean="0">
                <a:solidFill>
                  <a:schemeClr val="tx1"/>
                </a:solidFill>
                <a:effectLst/>
                <a:latin typeface="+mn-lt"/>
                <a:ea typeface="+mn-ea"/>
                <a:cs typeface="+mn-cs"/>
              </a:rPr>
              <a:t>Poisl</a:t>
            </a:r>
            <a:r>
              <a:rPr lang="cs-CZ" sz="1200" kern="1200" dirty="0" smtClean="0">
                <a:solidFill>
                  <a:schemeClr val="tx1"/>
                </a:solidFill>
                <a:effectLst/>
                <a:latin typeface="+mn-lt"/>
                <a:ea typeface="+mn-ea"/>
                <a:cs typeface="+mn-cs"/>
              </a:rPr>
              <a:t>, jsem žákem Střední školy v Hradci Králové, studuji 3. ročník oboru Informační technologie a reprezentuji Královéhradecký kraj projektem s názvem „Úspora energie v naší škole“</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1</a:t>
            </a:fld>
            <a:endParaRPr lang="cs-CZ"/>
          </a:p>
        </p:txBody>
      </p:sp>
    </p:spTree>
    <p:extLst>
      <p:ext uri="{BB962C8B-B14F-4D97-AF65-F5344CB8AC3E}">
        <p14:creationId xmlns:p14="http://schemas.microsoft.com/office/powerpoint/2010/main" val="1872847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Bohužel obsahují nebezpečné těžké kovy a tím zatěžují životní prostředí. A díky likvidaci těchto látek se zářivky, chcete-li kompaktní žárovky, dostanou na stejnou energetickou úroveň, jako žárovky.</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10</a:t>
            </a:fld>
            <a:endParaRPr lang="cs-CZ"/>
          </a:p>
        </p:txBody>
      </p:sp>
    </p:spTree>
    <p:extLst>
      <p:ext uri="{BB962C8B-B14F-4D97-AF65-F5344CB8AC3E}">
        <p14:creationId xmlns:p14="http://schemas.microsoft.com/office/powerpoint/2010/main" val="309018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V roce 1907 objevil Henry Joseph </a:t>
            </a:r>
            <a:r>
              <a:rPr lang="cs-CZ" sz="1200" kern="1200" dirty="0" err="1" smtClean="0">
                <a:solidFill>
                  <a:schemeClr val="tx1"/>
                </a:solidFill>
                <a:effectLst/>
                <a:latin typeface="+mn-lt"/>
                <a:ea typeface="+mn-ea"/>
                <a:cs typeface="+mn-cs"/>
              </a:rPr>
              <a:t>Round</a:t>
            </a:r>
            <a:r>
              <a:rPr lang="cs-CZ" sz="1200" kern="1200" dirty="0" smtClean="0">
                <a:solidFill>
                  <a:schemeClr val="tx1"/>
                </a:solidFill>
                <a:effectLst/>
                <a:latin typeface="+mn-lt"/>
                <a:ea typeface="+mn-ea"/>
                <a:cs typeface="+mn-cs"/>
              </a:rPr>
              <a:t> existenci jevu zvaného elektroluminiscence. Tento jev vysvětluje, proč LED dioda svítí. Pásmo spektra záření diody je závislé na chemickém složení použitého polovodiče.</a:t>
            </a:r>
          </a:p>
          <a:p>
            <a:r>
              <a:rPr lang="cs-CZ" sz="1200" kern="1200" dirty="0" smtClean="0">
                <a:solidFill>
                  <a:schemeClr val="tx1"/>
                </a:solidFill>
                <a:effectLst/>
                <a:latin typeface="+mn-lt"/>
                <a:ea typeface="+mn-ea"/>
                <a:cs typeface="+mn-cs"/>
              </a:rPr>
              <a:t>Z principu funkce LED ale vyplývá, že nelze přímo emitovat bílé světlo. První diody červené barvy byly vyrobeny až v roce 1962, postupem času byly vyrobeny i diody zelené a modré barvy, z kterých se spojením dosáhlo bílého světla.</a:t>
            </a:r>
          </a:p>
          <a:p>
            <a:r>
              <a:rPr lang="cs-CZ" sz="1200" kern="1200" dirty="0" smtClean="0">
                <a:solidFill>
                  <a:schemeClr val="tx1"/>
                </a:solidFill>
                <a:effectLst/>
                <a:latin typeface="+mn-lt"/>
                <a:ea typeface="+mn-ea"/>
                <a:cs typeface="+mn-cs"/>
              </a:rPr>
              <a:t>Protože není možné přímo emitovat bílé světlo, musí bílé LED používat luminofor. Některé bílé LED emitují modré světlo, část tohoto světla je přímo na čipu luminoforem transformována na světlo žluté a díky aditivnímu mísení těchto barev vzniká bílá. Jiné typy bílých LED emitují UV záření,  které  je přímo na čipu luminoforem transformováno na bílé světlo.</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12</a:t>
            </a:fld>
            <a:endParaRPr lang="cs-CZ"/>
          </a:p>
        </p:txBody>
      </p:sp>
    </p:spTree>
    <p:extLst>
      <p:ext uri="{BB962C8B-B14F-4D97-AF65-F5344CB8AC3E}">
        <p14:creationId xmlns:p14="http://schemas.microsoft.com/office/powerpoint/2010/main" val="89800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V roce 1907 objevil Henry Joseph </a:t>
            </a:r>
            <a:r>
              <a:rPr lang="cs-CZ" sz="1200" kern="1200" dirty="0" err="1" smtClean="0">
                <a:solidFill>
                  <a:schemeClr val="tx1"/>
                </a:solidFill>
                <a:effectLst/>
                <a:latin typeface="+mn-lt"/>
                <a:ea typeface="+mn-ea"/>
                <a:cs typeface="+mn-cs"/>
              </a:rPr>
              <a:t>Round</a:t>
            </a:r>
            <a:r>
              <a:rPr lang="cs-CZ" sz="1200" kern="1200" dirty="0" smtClean="0">
                <a:solidFill>
                  <a:schemeClr val="tx1"/>
                </a:solidFill>
                <a:effectLst/>
                <a:latin typeface="+mn-lt"/>
                <a:ea typeface="+mn-ea"/>
                <a:cs typeface="+mn-cs"/>
              </a:rPr>
              <a:t> existenci jevu zvaného elektroluminiscence. Tento jev vysvětluje, proč LED dioda svítí. Pásmo spektra záření diody je závislé na chemickém složení použitého polovodiče.</a:t>
            </a:r>
          </a:p>
          <a:p>
            <a:r>
              <a:rPr lang="cs-CZ" sz="1200" kern="1200" dirty="0" smtClean="0">
                <a:solidFill>
                  <a:schemeClr val="tx1"/>
                </a:solidFill>
                <a:effectLst/>
                <a:latin typeface="+mn-lt"/>
                <a:ea typeface="+mn-ea"/>
                <a:cs typeface="+mn-cs"/>
              </a:rPr>
              <a:t>Z principu funkce LED ale vyplývá, že nelze přímo emitovat bílé světlo. První diody červené barvy byly vyrobeny až v roce 1962, postupem času byly vyrobeny i diody zelené a modré barvy, z kterých se spojením dosáhlo bílého světla.</a:t>
            </a:r>
          </a:p>
          <a:p>
            <a:r>
              <a:rPr lang="cs-CZ" sz="1200" kern="1200" dirty="0" smtClean="0">
                <a:solidFill>
                  <a:schemeClr val="tx1"/>
                </a:solidFill>
                <a:effectLst/>
                <a:latin typeface="+mn-lt"/>
                <a:ea typeface="+mn-ea"/>
                <a:cs typeface="+mn-cs"/>
              </a:rPr>
              <a:t>Protože není možné přímo emitovat bílé světlo, musí bílé LED používat luminofor. Některé bílé LED emitují modré světlo, část tohoto světla je přímo na čipu luminoforem transformována na světlo žluté a díky aditivnímu mísení těchto barev vzniká bílá. Jiné typy bílých LED emitují UV záření,  které  je přímo na čipu luminoforem transformováno na bílé světlo.</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13</a:t>
            </a:fld>
            <a:endParaRPr lang="cs-CZ"/>
          </a:p>
        </p:txBody>
      </p:sp>
    </p:spTree>
    <p:extLst>
      <p:ext uri="{BB962C8B-B14F-4D97-AF65-F5344CB8AC3E}">
        <p14:creationId xmlns:p14="http://schemas.microsoft.com/office/powerpoint/2010/main" val="133324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LED diodové žárovky jsou v současné době nejmodernějším dostupným zdrojem světla. Vzhledem k zcela odlišným konstrukčním parametrům, nelze LED žárovky přímo porovnávat s klasickými vláknovými žárovkami. LED dioda je obecně více bodová a nerozptyluje světlo jako klasická žárovka. Otázka svítivosti je dána subjektivním vnímáním jednotlivce a konkrétní aplikaci osvětlení (umístění, účel osvětlení apod.).</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14</a:t>
            </a:fld>
            <a:endParaRPr lang="cs-CZ"/>
          </a:p>
        </p:txBody>
      </p:sp>
    </p:spTree>
    <p:extLst>
      <p:ext uri="{BB962C8B-B14F-4D97-AF65-F5344CB8AC3E}">
        <p14:creationId xmlns:p14="http://schemas.microsoft.com/office/powerpoint/2010/main" val="168905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Světelný tok, se někdy udává jako světelný výkon. Je to označení pro světelnou energii, kterou vyzáří zdroj světla za jednotku času. Tato energie je posuzována z hlediska citlivosti oka na různé vlnové délky světla. Jednotkou je Lumen.</a:t>
            </a:r>
          </a:p>
          <a:p>
            <a:r>
              <a:rPr lang="cs-CZ" sz="1200" kern="1200" dirty="0" smtClean="0">
                <a:solidFill>
                  <a:schemeClr val="tx1"/>
                </a:solidFill>
                <a:effectLst/>
                <a:latin typeface="+mn-lt"/>
                <a:ea typeface="+mn-ea"/>
                <a:cs typeface="+mn-cs"/>
              </a:rPr>
              <a:t>Světelná účinnost udává hodnotu celkového světelného výkonu při spotřebě 1Watt. Pomocí této veličiny lze porovnávat účinnosti jednotlivých LED žárovek. Čím vyšší účinnost, tím je LED žárovka úspornější. Jednotka je Lumen na Watt.</a:t>
            </a:r>
          </a:p>
          <a:p>
            <a:r>
              <a:rPr lang="cs-CZ" sz="1200" kern="1200" dirty="0" smtClean="0">
                <a:solidFill>
                  <a:schemeClr val="tx1"/>
                </a:solidFill>
                <a:effectLst/>
                <a:latin typeface="+mn-lt"/>
                <a:ea typeface="+mn-ea"/>
                <a:cs typeface="+mn-cs"/>
              </a:rPr>
              <a:t>Barva světla je dána vlnovou délkou a označuje se lambdou. V našem případě jsme zvolili takzvané studené světlo o teplotě barvy 5 000 Kelvinů.</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15</a:t>
            </a:fld>
            <a:endParaRPr lang="cs-CZ"/>
          </a:p>
        </p:txBody>
      </p:sp>
    </p:spTree>
    <p:extLst>
      <p:ext uri="{BB962C8B-B14F-4D97-AF65-F5344CB8AC3E}">
        <p14:creationId xmlns:p14="http://schemas.microsoft.com/office/powerpoint/2010/main" val="82774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Zde vidíte technologický vývoj jednotlivých světelných zdrojů a jejich vzrůstající účinnost.</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16</a:t>
            </a:fld>
            <a:endParaRPr lang="cs-CZ"/>
          </a:p>
        </p:txBody>
      </p:sp>
    </p:spTree>
    <p:extLst>
      <p:ext uri="{BB962C8B-B14F-4D97-AF65-F5344CB8AC3E}">
        <p14:creationId xmlns:p14="http://schemas.microsoft.com/office/powerpoint/2010/main" val="350606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Na desku plošných spojů byla umístěna dvě samostatná světla, aby se zvýšil světelný výkon. Deska je zabudovaná do krabičky po nouzovém osvětlení od firmy </a:t>
            </a:r>
            <a:r>
              <a:rPr lang="cs-CZ" sz="1200" kern="1200" dirty="0" err="1" smtClean="0">
                <a:solidFill>
                  <a:schemeClr val="tx1"/>
                </a:solidFill>
                <a:effectLst/>
                <a:latin typeface="+mn-lt"/>
                <a:ea typeface="+mn-ea"/>
                <a:cs typeface="+mn-cs"/>
              </a:rPr>
              <a:t>Trevos</a:t>
            </a:r>
            <a:r>
              <a:rPr lang="cs-CZ" sz="1200" kern="1200" dirty="0" smtClean="0">
                <a:solidFill>
                  <a:schemeClr val="tx1"/>
                </a:solidFill>
                <a:effectLst/>
                <a:latin typeface="+mn-lt"/>
                <a:ea typeface="+mn-ea"/>
                <a:cs typeface="+mn-cs"/>
              </a:rPr>
              <a:t>.</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18</a:t>
            </a:fld>
            <a:endParaRPr lang="cs-CZ"/>
          </a:p>
        </p:txBody>
      </p:sp>
    </p:spTree>
    <p:extLst>
      <p:ext uri="{BB962C8B-B14F-4D97-AF65-F5344CB8AC3E}">
        <p14:creationId xmlns:p14="http://schemas.microsoft.com/office/powerpoint/2010/main" val="2172228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Jako soutěžní výrobek jsme si vybrali LED světlo. Jedná se o sériově zapojených 85 ledek s tranzistorovým omezovačem proudu. Usměrněné síťové napětí je přivedeno na sériový řetězec LED diod, každá o svítivosti 14 kandelu. Aby se proud tekoucí LED diodami neměnil, je na odporu R1 snímán úbytek napětí, který otevírá, nebo přivírá tranzistory.</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19</a:t>
            </a:fld>
            <a:endParaRPr lang="cs-CZ"/>
          </a:p>
        </p:txBody>
      </p:sp>
    </p:spTree>
    <p:extLst>
      <p:ext uri="{BB962C8B-B14F-4D97-AF65-F5344CB8AC3E}">
        <p14:creationId xmlns:p14="http://schemas.microsoft.com/office/powerpoint/2010/main" val="4067474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Na desku plošných spojů byla umístěna dvě samostatná světla, tedy 2 x 85 ledek, aby se zvýšil světelný výkon. Deska je zabudovaná do krabičky po nouzovém osvětlení od firmy </a:t>
            </a:r>
            <a:r>
              <a:rPr lang="cs-CZ" sz="1200" kern="1200" dirty="0" err="1" smtClean="0">
                <a:solidFill>
                  <a:schemeClr val="tx1"/>
                </a:solidFill>
                <a:effectLst/>
                <a:latin typeface="+mn-lt"/>
                <a:ea typeface="+mn-ea"/>
                <a:cs typeface="+mn-cs"/>
              </a:rPr>
              <a:t>Trevos</a:t>
            </a:r>
            <a:r>
              <a:rPr lang="cs-CZ" sz="120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20</a:t>
            </a:fld>
            <a:endParaRPr lang="cs-CZ"/>
          </a:p>
        </p:txBody>
      </p:sp>
    </p:spTree>
    <p:extLst>
      <p:ext uri="{BB962C8B-B14F-4D97-AF65-F5344CB8AC3E}">
        <p14:creationId xmlns:p14="http://schemas.microsoft.com/office/powerpoint/2010/main" val="1080570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latin typeface="+mn-lt"/>
                <a:ea typeface="+mn-ea"/>
                <a:cs typeface="+mn-cs"/>
              </a:rPr>
              <a:t>Jelikož mají ledky malí vyzařovací úhel, v našem případě 20°, tak jsme krajní ledky ohnuly, abychom zvýšili vyzařovací úhel celého svítidla.</a:t>
            </a:r>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21</a:t>
            </a:fld>
            <a:endParaRPr lang="cs-CZ"/>
          </a:p>
        </p:txBody>
      </p:sp>
    </p:spTree>
    <p:extLst>
      <p:ext uri="{BB962C8B-B14F-4D97-AF65-F5344CB8AC3E}">
        <p14:creationId xmlns:p14="http://schemas.microsoft.com/office/powerpoint/2010/main" val="36704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Dobrý den, chtěl bych Vám představit náš projekt pro soutěž </a:t>
            </a:r>
            <a:r>
              <a:rPr lang="cs-CZ" sz="1200" kern="1200" dirty="0" err="1" smtClean="0">
                <a:solidFill>
                  <a:schemeClr val="tx1"/>
                </a:solidFill>
                <a:effectLst/>
                <a:latin typeface="+mn-lt"/>
                <a:ea typeface="+mn-ea"/>
                <a:cs typeface="+mn-cs"/>
              </a:rPr>
              <a:t>Enersol</a:t>
            </a:r>
            <a:r>
              <a:rPr lang="cs-CZ" sz="1200" kern="1200" dirty="0" smtClean="0">
                <a:solidFill>
                  <a:schemeClr val="tx1"/>
                </a:solidFill>
                <a:effectLst/>
                <a:latin typeface="+mn-lt"/>
                <a:ea typeface="+mn-ea"/>
                <a:cs typeface="+mn-cs"/>
              </a:rPr>
              <a:t>. Jedná se o LED světlo určené k osvětlení chodeb. Posuďte sami, jak se nám projekt povedl.</a:t>
            </a:r>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2</a:t>
            </a:fld>
            <a:endParaRPr lang="cs-CZ"/>
          </a:p>
        </p:txBody>
      </p:sp>
    </p:spTree>
    <p:extLst>
      <p:ext uri="{BB962C8B-B14F-4D97-AF65-F5344CB8AC3E}">
        <p14:creationId xmlns:p14="http://schemas.microsoft.com/office/powerpoint/2010/main" val="266258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Pár fotek našeho výrobku. Při osazování, testování a jako finální výrobek.</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22</a:t>
            </a:fld>
            <a:endParaRPr lang="cs-CZ"/>
          </a:p>
        </p:txBody>
      </p:sp>
    </p:spTree>
    <p:extLst>
      <p:ext uri="{BB962C8B-B14F-4D97-AF65-F5344CB8AC3E}">
        <p14:creationId xmlns:p14="http://schemas.microsoft.com/office/powerpoint/2010/main" val="2342796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Zde máme tabulku normového množství emisních látek. V našem případě použijeme data pro energii elektrickou.</a:t>
            </a:r>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23</a:t>
            </a:fld>
            <a:endParaRPr lang="cs-CZ"/>
          </a:p>
        </p:txBody>
      </p:sp>
    </p:spTree>
    <p:extLst>
      <p:ext uri="{BB962C8B-B14F-4D97-AF65-F5344CB8AC3E}">
        <p14:creationId xmlns:p14="http://schemas.microsoft.com/office/powerpoint/2010/main" val="3352069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Za školní rok by naše světlo uspořilo na jedné staré zářivce 136 kWh, což dělá ušetřeného až 162 kg oxidu </a:t>
            </a:r>
            <a:r>
              <a:rPr lang="cs-CZ" sz="1200" kern="1200" dirty="0" smtClean="0">
                <a:solidFill>
                  <a:schemeClr val="tx1"/>
                </a:solidFill>
                <a:effectLst/>
                <a:latin typeface="+mn-lt"/>
                <a:ea typeface="+mn-ea"/>
                <a:cs typeface="+mn-cs"/>
              </a:rPr>
              <a:t>uhličitého.</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24</a:t>
            </a:fld>
            <a:endParaRPr lang="cs-CZ"/>
          </a:p>
        </p:txBody>
      </p:sp>
    </p:spTree>
    <p:extLst>
      <p:ext uri="{BB962C8B-B14F-4D97-AF65-F5344CB8AC3E}">
        <p14:creationId xmlns:p14="http://schemas.microsoft.com/office/powerpoint/2010/main" val="3923011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Na celé škole by za </a:t>
            </a:r>
            <a:r>
              <a:rPr lang="cs-CZ" sz="1200" kern="1200" dirty="0" smtClean="0">
                <a:solidFill>
                  <a:schemeClr val="tx1"/>
                </a:solidFill>
                <a:effectLst/>
                <a:latin typeface="+mn-lt"/>
                <a:ea typeface="+mn-ea"/>
                <a:cs typeface="+mn-cs"/>
              </a:rPr>
              <a:t>školní rok </a:t>
            </a:r>
            <a:r>
              <a:rPr lang="cs-CZ" sz="1200" kern="1200" dirty="0" smtClean="0">
                <a:solidFill>
                  <a:schemeClr val="tx1"/>
                </a:solidFill>
                <a:effectLst/>
                <a:latin typeface="+mn-lt"/>
                <a:ea typeface="+mn-ea"/>
                <a:cs typeface="+mn-cs"/>
              </a:rPr>
              <a:t>uspořilo přes 64 </a:t>
            </a:r>
            <a:r>
              <a:rPr lang="cs-CZ" sz="1200" kern="1200" dirty="0" err="1" smtClean="0">
                <a:solidFill>
                  <a:schemeClr val="tx1"/>
                </a:solidFill>
                <a:effectLst/>
                <a:latin typeface="+mn-lt"/>
                <a:ea typeface="+mn-ea"/>
                <a:cs typeface="+mn-cs"/>
              </a:rPr>
              <a:t>MWh</a:t>
            </a:r>
            <a:r>
              <a:rPr lang="cs-CZ" sz="1200" kern="1200" dirty="0" smtClean="0">
                <a:solidFill>
                  <a:schemeClr val="tx1"/>
                </a:solidFill>
                <a:effectLst/>
                <a:latin typeface="+mn-lt"/>
                <a:ea typeface="+mn-ea"/>
                <a:cs typeface="+mn-cs"/>
              </a:rPr>
              <a:t> energie, </a:t>
            </a:r>
            <a:r>
              <a:rPr lang="cs-CZ" sz="1200" kern="1200" dirty="0" smtClean="0">
                <a:solidFill>
                  <a:schemeClr val="tx1"/>
                </a:solidFill>
                <a:effectLst/>
                <a:latin typeface="+mn-lt"/>
                <a:ea typeface="+mn-ea"/>
                <a:cs typeface="+mn-cs"/>
              </a:rPr>
              <a:t>což dělá </a:t>
            </a:r>
            <a:r>
              <a:rPr lang="cs-CZ" sz="1200" kern="1200" dirty="0" smtClean="0">
                <a:solidFill>
                  <a:schemeClr val="tx1"/>
                </a:solidFill>
                <a:effectLst/>
                <a:latin typeface="+mn-lt"/>
                <a:ea typeface="+mn-ea"/>
                <a:cs typeface="+mn-cs"/>
              </a:rPr>
              <a:t>72,5 tuny ušetřeného oxidu </a:t>
            </a:r>
            <a:r>
              <a:rPr lang="cs-CZ" sz="1200" kern="1200" dirty="0" smtClean="0">
                <a:solidFill>
                  <a:schemeClr val="tx1"/>
                </a:solidFill>
                <a:effectLst/>
                <a:latin typeface="+mn-lt"/>
                <a:ea typeface="+mn-ea"/>
                <a:cs typeface="+mn-cs"/>
              </a:rPr>
              <a:t>uhličitého, který je obecně považován za hlavní příčinu globálního oteplování.</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25</a:t>
            </a:fld>
            <a:endParaRPr lang="cs-CZ"/>
          </a:p>
        </p:txBody>
      </p:sp>
    </p:spTree>
    <p:extLst>
      <p:ext uri="{BB962C8B-B14F-4D97-AF65-F5344CB8AC3E}">
        <p14:creationId xmlns:p14="http://schemas.microsoft.com/office/powerpoint/2010/main" val="3923011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Zde je porovnání našeho LED světla se zářivkou. Pořizovací cena je sice víc jak dvojnásobná, ale vložená investice se vrátí už za 1,5 roku.</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26</a:t>
            </a:fld>
            <a:endParaRPr lang="cs-CZ"/>
          </a:p>
        </p:txBody>
      </p:sp>
    </p:spTree>
    <p:extLst>
      <p:ext uri="{BB962C8B-B14F-4D97-AF65-F5344CB8AC3E}">
        <p14:creationId xmlns:p14="http://schemas.microsoft.com/office/powerpoint/2010/main" val="655407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Ač je naše světlo vybaveno </a:t>
            </a:r>
            <a:r>
              <a:rPr lang="cs-CZ" sz="1200" kern="1200" dirty="0" err="1" smtClean="0">
                <a:solidFill>
                  <a:schemeClr val="tx1"/>
                </a:solidFill>
                <a:effectLst/>
                <a:latin typeface="+mn-lt"/>
                <a:ea typeface="+mn-ea"/>
                <a:cs typeface="+mn-cs"/>
              </a:rPr>
              <a:t>frenelovou</a:t>
            </a:r>
            <a:r>
              <a:rPr lang="cs-CZ" sz="1200" kern="1200" dirty="0" smtClean="0">
                <a:solidFill>
                  <a:schemeClr val="tx1"/>
                </a:solidFill>
                <a:effectLst/>
                <a:latin typeface="+mn-lt"/>
                <a:ea typeface="+mn-ea"/>
                <a:cs typeface="+mn-cs"/>
              </a:rPr>
              <a:t> čočkou, rozptyl není do všech stran rovnoměrný. A tak po dlouhém testování jsme zvolili stejný systém osvětlení, jako je například využit na vlakovém nádraží zde v Hradci Králové. Tedy, že světlo svítí do stropu. Dosáhli jsme tak lepšího rozptýlení světla na chodbě.</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27</a:t>
            </a:fld>
            <a:endParaRPr lang="cs-CZ"/>
          </a:p>
        </p:txBody>
      </p:sp>
    </p:spTree>
    <p:extLst>
      <p:ext uri="{BB962C8B-B14F-4D97-AF65-F5344CB8AC3E}">
        <p14:creationId xmlns:p14="http://schemas.microsoft.com/office/powerpoint/2010/main" val="26446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Vnímání textu je sice subjektivní, ale našemu figurantovi se při čtení novin LED osvětlení zamlouvalo mnohem více, než zářivkové osvětlení.</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28</a:t>
            </a:fld>
            <a:endParaRPr lang="cs-CZ"/>
          </a:p>
        </p:txBody>
      </p:sp>
    </p:spTree>
    <p:extLst>
      <p:ext uri="{BB962C8B-B14F-4D97-AF65-F5344CB8AC3E}">
        <p14:creationId xmlns:p14="http://schemas.microsoft.com/office/powerpoint/2010/main" val="3443304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I barevné podání bylo s LED světlem věrnější, než se zářivkou. Je to hlavně dáno tím, že je použito takzvaně studené světlo.</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29</a:t>
            </a:fld>
            <a:endParaRPr lang="cs-CZ"/>
          </a:p>
        </p:txBody>
      </p:sp>
    </p:spTree>
    <p:extLst>
      <p:ext uri="{BB962C8B-B14F-4D97-AF65-F5344CB8AC3E}">
        <p14:creationId xmlns:p14="http://schemas.microsoft.com/office/powerpoint/2010/main" val="998805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Pro nás to byl malý krůček, ale velký skok pro budoucnost LED osvětlení. </a:t>
            </a: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Děkuji za pozornost.</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30</a:t>
            </a:fld>
            <a:endParaRPr lang="cs-CZ"/>
          </a:p>
        </p:txBody>
      </p:sp>
    </p:spTree>
    <p:extLst>
      <p:ext uri="{BB962C8B-B14F-4D97-AF65-F5344CB8AC3E}">
        <p14:creationId xmlns:p14="http://schemas.microsoft.com/office/powerpoint/2010/main" val="119955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Thomas Alva Edison je považován za vynálezce žárovky. Nebyl první, ale byl první, kdo prodloužil životnost žárovky z několika okamžiků, na tisíce hodin a udělal z ní běžný spotřební předmět. Na výrobě Edisonovy žárovky se podílel i vyhlášený německý sklář českého původu Böhm.</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3</a:t>
            </a:fld>
            <a:endParaRPr lang="cs-CZ"/>
          </a:p>
        </p:txBody>
      </p:sp>
    </p:spTree>
    <p:extLst>
      <p:ext uri="{BB962C8B-B14F-4D97-AF65-F5344CB8AC3E}">
        <p14:creationId xmlns:p14="http://schemas.microsoft.com/office/powerpoint/2010/main" val="266258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Thomas Alva Edison je považován za vynálezce žárovky. Nebyl první, ale byl první, kdo prodloužil životnost žárovky z několika okamžiků, na tisíce hodin a udělal z ní běžný spotřební předmět. Na výrobě Edisonovy žárovky se podílel i vyhlášený německý sklář českého původu Böhm.</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4</a:t>
            </a:fld>
            <a:endParaRPr lang="cs-CZ"/>
          </a:p>
        </p:txBody>
      </p:sp>
    </p:spTree>
    <p:extLst>
      <p:ext uri="{BB962C8B-B14F-4D97-AF65-F5344CB8AC3E}">
        <p14:creationId xmlns:p14="http://schemas.microsoft.com/office/powerpoint/2010/main" val="308164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Skutečným vynálezcem žárovky je americký hodinář německého původu Heinrich </a:t>
            </a:r>
            <a:r>
              <a:rPr lang="cs-CZ" sz="1200" kern="1200" dirty="0" err="1" smtClean="0">
                <a:solidFill>
                  <a:schemeClr val="tx1"/>
                </a:solidFill>
                <a:effectLst/>
                <a:latin typeface="+mn-lt"/>
                <a:ea typeface="+mn-ea"/>
                <a:cs typeface="+mn-cs"/>
              </a:rPr>
              <a:t>Göbel</a:t>
            </a:r>
            <a:r>
              <a:rPr lang="cs-CZ" sz="1200" kern="1200" dirty="0" smtClean="0">
                <a:solidFill>
                  <a:schemeClr val="tx1"/>
                </a:solidFill>
                <a:effectLst/>
                <a:latin typeface="+mn-lt"/>
                <a:ea typeface="+mn-ea"/>
                <a:cs typeface="+mn-cs"/>
              </a:rPr>
              <a:t>, který na její princip přišel už v roce 1854 a žárovky s bambusovým vláknem sám vyráběl.</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5</a:t>
            </a:fld>
            <a:endParaRPr lang="cs-CZ"/>
          </a:p>
        </p:txBody>
      </p:sp>
    </p:spTree>
    <p:extLst>
      <p:ext uri="{BB962C8B-B14F-4D97-AF65-F5344CB8AC3E}">
        <p14:creationId xmlns:p14="http://schemas.microsoft.com/office/powerpoint/2010/main" val="335170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Jako první budova v Evropě, bylo žárovkami osvětleno Mahenovo divadlo v Brně a to už v roce 1882. Přesně po 130 letech budou, na základě rozhodnutí Evropské unie, klasické žárovky definitivně staženy z trhu.</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6</a:t>
            </a:fld>
            <a:endParaRPr lang="cs-CZ"/>
          </a:p>
        </p:txBody>
      </p:sp>
    </p:spTree>
    <p:extLst>
      <p:ext uri="{BB962C8B-B14F-4D97-AF65-F5344CB8AC3E}">
        <p14:creationId xmlns:p14="http://schemas.microsoft.com/office/powerpoint/2010/main" val="335170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7</a:t>
            </a:fld>
            <a:endParaRPr lang="cs-CZ"/>
          </a:p>
        </p:txBody>
      </p:sp>
    </p:spTree>
    <p:extLst>
      <p:ext uri="{BB962C8B-B14F-4D97-AF65-F5344CB8AC3E}">
        <p14:creationId xmlns:p14="http://schemas.microsoft.com/office/powerpoint/2010/main" val="79476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Zářivka, hlavně její kompaktní verze, byla další alternativou žárovek, ale zcela ji nenahradila. Její delší životnost se v praxi nepotvrdila. A tak se používají tam, kde se svítí dlouho.</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8</a:t>
            </a:fld>
            <a:endParaRPr lang="cs-CZ"/>
          </a:p>
        </p:txBody>
      </p:sp>
    </p:spTree>
    <p:extLst>
      <p:ext uri="{BB962C8B-B14F-4D97-AF65-F5344CB8AC3E}">
        <p14:creationId xmlns:p14="http://schemas.microsoft.com/office/powerpoint/2010/main" val="1932598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Zářivka, hlavně její kompaktní verze, byla další alternativou žárovek, ale zcela ji nenahradila. Její delší životnost se v praxi nepotvrdila. A tak se používají tam, kde se svítí dlouho.</a:t>
            </a:r>
          </a:p>
          <a:p>
            <a:endParaRPr lang="cs-CZ" dirty="0"/>
          </a:p>
        </p:txBody>
      </p:sp>
      <p:sp>
        <p:nvSpPr>
          <p:cNvPr id="4" name="Zástupný symbol pro číslo snímku 3"/>
          <p:cNvSpPr>
            <a:spLocks noGrp="1"/>
          </p:cNvSpPr>
          <p:nvPr>
            <p:ph type="sldNum" sz="quarter" idx="10"/>
          </p:nvPr>
        </p:nvSpPr>
        <p:spPr/>
        <p:txBody>
          <a:bodyPr/>
          <a:lstStyle/>
          <a:p>
            <a:fld id="{D0281BE5-F88B-4BA6-A079-2D142C33344E}" type="slidenum">
              <a:rPr lang="cs-CZ" smtClean="0"/>
              <a:t>9</a:t>
            </a:fld>
            <a:endParaRPr lang="cs-CZ"/>
          </a:p>
        </p:txBody>
      </p:sp>
    </p:spTree>
    <p:extLst>
      <p:ext uri="{BB962C8B-B14F-4D97-AF65-F5344CB8AC3E}">
        <p14:creationId xmlns:p14="http://schemas.microsoft.com/office/powerpoint/2010/main" val="119430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7"/>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C031C18-230E-4BE3-A321-4BFB9628A5D6}" type="datetimeFigureOut">
              <a:rPr lang="cs-CZ" smtClean="0"/>
              <a:t>20.3.2012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0A0BF-C327-4BD1-ACFE-8D943556AE73}" type="slidenum">
              <a:rPr lang="cs-CZ" smtClean="0"/>
              <a:t>‹#›</a:t>
            </a:fld>
            <a:endParaRPr lang="cs-CZ"/>
          </a:p>
        </p:txBody>
      </p:sp>
    </p:spTree>
    <p:extLst>
      <p:ext uri="{BB962C8B-B14F-4D97-AF65-F5344CB8AC3E}">
        <p14:creationId xmlns:p14="http://schemas.microsoft.com/office/powerpoint/2010/main" val="44631971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C031C18-230E-4BE3-A321-4BFB9628A5D6}" type="datetimeFigureOut">
              <a:rPr lang="cs-CZ" smtClean="0"/>
              <a:t>20.3.2012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0A0BF-C327-4BD1-ACFE-8D943556AE73}" type="slidenum">
              <a:rPr lang="cs-CZ" smtClean="0"/>
              <a:t>‹#›</a:t>
            </a:fld>
            <a:endParaRPr lang="cs-CZ"/>
          </a:p>
        </p:txBody>
      </p:sp>
    </p:spTree>
    <p:extLst>
      <p:ext uri="{BB962C8B-B14F-4D97-AF65-F5344CB8AC3E}">
        <p14:creationId xmlns:p14="http://schemas.microsoft.com/office/powerpoint/2010/main" val="106868155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0"/>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40"/>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C031C18-230E-4BE3-A321-4BFB9628A5D6}" type="datetimeFigureOut">
              <a:rPr lang="cs-CZ" smtClean="0"/>
              <a:t>20.3.2012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0A0BF-C327-4BD1-ACFE-8D943556AE73}" type="slidenum">
              <a:rPr lang="cs-CZ" smtClean="0"/>
              <a:t>‹#›</a:t>
            </a:fld>
            <a:endParaRPr lang="cs-CZ"/>
          </a:p>
        </p:txBody>
      </p:sp>
    </p:spTree>
    <p:extLst>
      <p:ext uri="{BB962C8B-B14F-4D97-AF65-F5344CB8AC3E}">
        <p14:creationId xmlns:p14="http://schemas.microsoft.com/office/powerpoint/2010/main" val="366967909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C031C18-230E-4BE3-A321-4BFB9628A5D6}" type="datetimeFigureOut">
              <a:rPr lang="cs-CZ" smtClean="0"/>
              <a:t>20.3.2012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0A0BF-C327-4BD1-ACFE-8D943556AE73}" type="slidenum">
              <a:rPr lang="cs-CZ" smtClean="0"/>
              <a:t>‹#›</a:t>
            </a:fld>
            <a:endParaRPr lang="cs-CZ"/>
          </a:p>
        </p:txBody>
      </p:sp>
    </p:spTree>
    <p:extLst>
      <p:ext uri="{BB962C8B-B14F-4D97-AF65-F5344CB8AC3E}">
        <p14:creationId xmlns:p14="http://schemas.microsoft.com/office/powerpoint/2010/main" val="74537137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2"/>
            <a:ext cx="7772400" cy="1362076"/>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C031C18-230E-4BE3-A321-4BFB9628A5D6}" type="datetimeFigureOut">
              <a:rPr lang="cs-CZ" smtClean="0"/>
              <a:t>20.3.2012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0A0BF-C327-4BD1-ACFE-8D943556AE73}" type="slidenum">
              <a:rPr lang="cs-CZ" smtClean="0"/>
              <a:t>‹#›</a:t>
            </a:fld>
            <a:endParaRPr lang="cs-CZ"/>
          </a:p>
        </p:txBody>
      </p:sp>
    </p:spTree>
    <p:extLst>
      <p:ext uri="{BB962C8B-B14F-4D97-AF65-F5344CB8AC3E}">
        <p14:creationId xmlns:p14="http://schemas.microsoft.com/office/powerpoint/2010/main" val="289216166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C031C18-230E-4BE3-A321-4BFB9628A5D6}" type="datetimeFigureOut">
              <a:rPr lang="cs-CZ" smtClean="0"/>
              <a:t>20.3.2012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0A0BF-C327-4BD1-ACFE-8D943556AE73}" type="slidenum">
              <a:rPr lang="cs-CZ" smtClean="0"/>
              <a:t>‹#›</a:t>
            </a:fld>
            <a:endParaRPr lang="cs-CZ"/>
          </a:p>
        </p:txBody>
      </p:sp>
    </p:spTree>
    <p:extLst>
      <p:ext uri="{BB962C8B-B14F-4D97-AF65-F5344CB8AC3E}">
        <p14:creationId xmlns:p14="http://schemas.microsoft.com/office/powerpoint/2010/main" val="25290905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C031C18-230E-4BE3-A321-4BFB9628A5D6}" type="datetimeFigureOut">
              <a:rPr lang="cs-CZ" smtClean="0"/>
              <a:t>20.3.2012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160A0BF-C327-4BD1-ACFE-8D943556AE73}" type="slidenum">
              <a:rPr lang="cs-CZ" smtClean="0"/>
              <a:t>‹#›</a:t>
            </a:fld>
            <a:endParaRPr lang="cs-CZ"/>
          </a:p>
        </p:txBody>
      </p:sp>
    </p:spTree>
    <p:extLst>
      <p:ext uri="{BB962C8B-B14F-4D97-AF65-F5344CB8AC3E}">
        <p14:creationId xmlns:p14="http://schemas.microsoft.com/office/powerpoint/2010/main" val="1198566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C031C18-230E-4BE3-A321-4BFB9628A5D6}" type="datetimeFigureOut">
              <a:rPr lang="cs-CZ" smtClean="0"/>
              <a:t>20.3.2012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160A0BF-C327-4BD1-ACFE-8D943556AE73}" type="slidenum">
              <a:rPr lang="cs-CZ" smtClean="0"/>
              <a:t>‹#›</a:t>
            </a:fld>
            <a:endParaRPr lang="cs-CZ"/>
          </a:p>
        </p:txBody>
      </p:sp>
    </p:spTree>
    <p:extLst>
      <p:ext uri="{BB962C8B-B14F-4D97-AF65-F5344CB8AC3E}">
        <p14:creationId xmlns:p14="http://schemas.microsoft.com/office/powerpoint/2010/main" val="335808066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C031C18-230E-4BE3-A321-4BFB9628A5D6}" type="datetimeFigureOut">
              <a:rPr lang="cs-CZ" smtClean="0"/>
              <a:t>20.3.2012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160A0BF-C327-4BD1-ACFE-8D943556AE73}" type="slidenum">
              <a:rPr lang="cs-CZ" smtClean="0"/>
              <a:t>‹#›</a:t>
            </a:fld>
            <a:endParaRPr lang="cs-CZ"/>
          </a:p>
        </p:txBody>
      </p:sp>
    </p:spTree>
    <p:extLst>
      <p:ext uri="{BB962C8B-B14F-4D97-AF65-F5344CB8AC3E}">
        <p14:creationId xmlns:p14="http://schemas.microsoft.com/office/powerpoint/2010/main" val="29575498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4" y="273049"/>
            <a:ext cx="3008313" cy="1162051"/>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C031C18-230E-4BE3-A321-4BFB9628A5D6}" type="datetimeFigureOut">
              <a:rPr lang="cs-CZ" smtClean="0"/>
              <a:t>20.3.2012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0A0BF-C327-4BD1-ACFE-8D943556AE73}" type="slidenum">
              <a:rPr lang="cs-CZ" smtClean="0"/>
              <a:t>‹#›</a:t>
            </a:fld>
            <a:endParaRPr lang="cs-CZ"/>
          </a:p>
        </p:txBody>
      </p:sp>
    </p:spTree>
    <p:extLst>
      <p:ext uri="{BB962C8B-B14F-4D97-AF65-F5344CB8AC3E}">
        <p14:creationId xmlns:p14="http://schemas.microsoft.com/office/powerpoint/2010/main" val="381456996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40"/>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C031C18-230E-4BE3-A321-4BFB9628A5D6}" type="datetimeFigureOut">
              <a:rPr lang="cs-CZ" smtClean="0"/>
              <a:t>20.3.2012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0A0BF-C327-4BD1-ACFE-8D943556AE73}" type="slidenum">
              <a:rPr lang="cs-CZ" smtClean="0"/>
              <a:t>‹#›</a:t>
            </a:fld>
            <a:endParaRPr lang="cs-CZ"/>
          </a:p>
        </p:txBody>
      </p:sp>
    </p:spTree>
    <p:extLst>
      <p:ext uri="{BB962C8B-B14F-4D97-AF65-F5344CB8AC3E}">
        <p14:creationId xmlns:p14="http://schemas.microsoft.com/office/powerpoint/2010/main" val="389633470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31C18-230E-4BE3-A321-4BFB9628A5D6}" type="datetimeFigureOut">
              <a:rPr lang="cs-CZ" smtClean="0"/>
              <a:t>20.3.2012</a:t>
            </a:fld>
            <a:endParaRPr lang="cs-CZ"/>
          </a:p>
        </p:txBody>
      </p:sp>
      <p:sp>
        <p:nvSpPr>
          <p:cNvPr id="5" name="Zástupný symbol pro zápatí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0A0BF-C327-4BD1-ACFE-8D943556AE73}" type="slidenum">
              <a:rPr lang="cs-CZ" smtClean="0"/>
              <a:t>‹#›</a:t>
            </a:fld>
            <a:endParaRPr lang="cs-CZ"/>
          </a:p>
        </p:txBody>
      </p:sp>
    </p:spTree>
    <p:extLst>
      <p:ext uri="{BB962C8B-B14F-4D97-AF65-F5344CB8AC3E}">
        <p14:creationId xmlns:p14="http://schemas.microsoft.com/office/powerpoint/2010/main" val="2104077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1.jpeg"/><Relationship Id="rId5" Type="http://schemas.microsoft.com/office/2007/relationships/hdphoto" Target="../media/hdphoto2.wdp"/><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ovéPole 5"/>
          <p:cNvSpPr txBox="1"/>
          <p:nvPr/>
        </p:nvSpPr>
        <p:spPr>
          <a:xfrm>
            <a:off x="8028" y="303170"/>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Úspora </a:t>
            </a:r>
            <a:r>
              <a:rPr lang="cs-CZ" sz="4400" dirty="0" smtClean="0">
                <a:solidFill>
                  <a:schemeClr val="bg1"/>
                </a:solidFill>
                <a:effectLst>
                  <a:reflection blurRad="101600" stA="48000" endPos="34000" dir="5400000" sy="-100000" algn="bl" rotWithShape="0"/>
                </a:effectLst>
              </a:rPr>
              <a:t>energie</a:t>
            </a: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 v naší škole</a:t>
            </a:r>
            <a:endPar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
        <p:nvSpPr>
          <p:cNvPr id="9" name="TextovéPole 8"/>
          <p:cNvSpPr txBox="1"/>
          <p:nvPr/>
        </p:nvSpPr>
        <p:spPr>
          <a:xfrm>
            <a:off x="2087724" y="1072608"/>
            <a:ext cx="4968552" cy="369332"/>
          </a:xfrm>
          <a:prstGeom prst="rect">
            <a:avLst/>
          </a:prstGeom>
          <a:noFill/>
        </p:spPr>
        <p:txBody>
          <a:bodyPr wrap="square" rtlCol="0">
            <a:spAutoFit/>
          </a:bodyPr>
          <a:lstStyle/>
          <a:p>
            <a:pPr algn="ctr"/>
            <a:r>
              <a:rPr lang="cs-CZ" dirty="0" smtClean="0">
                <a:solidFill>
                  <a:schemeClr val="bg1"/>
                </a:solidFill>
              </a:rPr>
              <a:t>Autoři: Tomáš Ondráček, Jan Poisl, Vladimír Horák</a:t>
            </a:r>
            <a:endParaRPr lang="cs-CZ" dirty="0">
              <a:solidFill>
                <a:schemeClr val="bg1"/>
              </a:solidFill>
            </a:endParaRPr>
          </a:p>
        </p:txBody>
      </p:sp>
      <p:sp>
        <p:nvSpPr>
          <p:cNvPr id="10" name="TextovéPole 9"/>
          <p:cNvSpPr txBox="1"/>
          <p:nvPr/>
        </p:nvSpPr>
        <p:spPr>
          <a:xfrm>
            <a:off x="2095752" y="1354072"/>
            <a:ext cx="4968552" cy="369332"/>
          </a:xfrm>
          <a:prstGeom prst="rect">
            <a:avLst/>
          </a:prstGeom>
          <a:noFill/>
        </p:spPr>
        <p:txBody>
          <a:bodyPr wrap="square" rtlCol="0">
            <a:spAutoFit/>
          </a:bodyPr>
          <a:lstStyle/>
          <a:p>
            <a:pPr algn="ctr"/>
            <a:r>
              <a:rPr lang="cs-CZ" dirty="0" smtClean="0">
                <a:solidFill>
                  <a:schemeClr val="bg1"/>
                </a:solidFill>
              </a:rPr>
              <a:t>Vedoucí projektu: Daniel Ulrich</a:t>
            </a:r>
            <a:endParaRPr lang="cs-CZ" dirty="0">
              <a:solidFill>
                <a:schemeClr val="bg1"/>
              </a:solidFill>
            </a:endParaRPr>
          </a:p>
        </p:txBody>
      </p:sp>
      <p:sp>
        <p:nvSpPr>
          <p:cNvPr id="11" name="TextovéPole 10"/>
          <p:cNvSpPr txBox="1"/>
          <p:nvPr/>
        </p:nvSpPr>
        <p:spPr>
          <a:xfrm>
            <a:off x="6444208" y="6150497"/>
            <a:ext cx="2570762" cy="461665"/>
          </a:xfrm>
          <a:prstGeom prst="rect">
            <a:avLst/>
          </a:prstGeom>
          <a:noFill/>
        </p:spPr>
        <p:txBody>
          <a:bodyPr wrap="square" rtlCol="0">
            <a:spAutoFit/>
          </a:bodyPr>
          <a:lstStyle/>
          <a:p>
            <a:pPr algn="ctr"/>
            <a:r>
              <a:rPr lang="cs-CZ" sz="2400" dirty="0" smtClean="0">
                <a:solidFill>
                  <a:schemeClr val="bg1"/>
                </a:solidFill>
              </a:rPr>
              <a:t>ENERSOL 2012</a:t>
            </a:r>
            <a:endParaRPr lang="cs-CZ" sz="2400" dirty="0">
              <a:solidFill>
                <a:schemeClr val="bg1"/>
              </a:solidFill>
            </a:endParaRPr>
          </a:p>
        </p:txBody>
      </p:sp>
    </p:spTree>
    <p:extLst>
      <p:ext uri="{BB962C8B-B14F-4D97-AF65-F5344CB8AC3E}">
        <p14:creationId xmlns:p14="http://schemas.microsoft.com/office/powerpoint/2010/main" val="305340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2000"/>
                            </p:stCondLst>
                            <p:childTnLst>
                              <p:par>
                                <p:cTn id="11" presetID="10" presetClass="entr" presetSubtype="0" fill="hold" grpId="1"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3500"/>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11"/>
                                        </p:tgtEl>
                                        <p:attrNameLst>
                                          <p:attrName>r</p:attrName>
                                        </p:attrNameLst>
                                      </p:cBhvr>
                                    </p:animRot>
                                    <p:animRot by="-240000">
                                      <p:cBhvr>
                                        <p:cTn id="26" dur="200" fill="hold">
                                          <p:stCondLst>
                                            <p:cond delay="200"/>
                                          </p:stCondLst>
                                        </p:cTn>
                                        <p:tgtEl>
                                          <p:spTgt spid="11"/>
                                        </p:tgtEl>
                                        <p:attrNameLst>
                                          <p:attrName>r</p:attrName>
                                        </p:attrNameLst>
                                      </p:cBhvr>
                                    </p:animRot>
                                    <p:animRot by="240000">
                                      <p:cBhvr>
                                        <p:cTn id="27" dur="200" fill="hold">
                                          <p:stCondLst>
                                            <p:cond delay="400"/>
                                          </p:stCondLst>
                                        </p:cTn>
                                        <p:tgtEl>
                                          <p:spTgt spid="11"/>
                                        </p:tgtEl>
                                        <p:attrNameLst>
                                          <p:attrName>r</p:attrName>
                                        </p:attrNameLst>
                                      </p:cBhvr>
                                    </p:animRot>
                                    <p:animRot by="-240000">
                                      <p:cBhvr>
                                        <p:cTn id="28" dur="200" fill="hold">
                                          <p:stCondLst>
                                            <p:cond delay="600"/>
                                          </p:stCondLst>
                                        </p:cTn>
                                        <p:tgtEl>
                                          <p:spTgt spid="11"/>
                                        </p:tgtEl>
                                        <p:attrNameLst>
                                          <p:attrName>r</p:attrName>
                                        </p:attrNameLst>
                                      </p:cBhvr>
                                    </p:animRot>
                                    <p:animRot by="120000">
                                      <p:cBhvr>
                                        <p:cTn id="29"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1"/>
      <p:bldP spid="10" grpId="0"/>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 name="Skupina 7"/>
          <p:cNvGrpSpPr/>
          <p:nvPr/>
        </p:nvGrpSpPr>
        <p:grpSpPr>
          <a:xfrm>
            <a:off x="1868644" y="-1071499"/>
            <a:ext cx="5175574" cy="6975775"/>
            <a:chOff x="1868644" y="-1071500"/>
            <a:chExt cx="5175574" cy="6975775"/>
          </a:xfrm>
        </p:grpSpPr>
        <p:pic>
          <p:nvPicPr>
            <p:cNvPr id="1026" name="Picture 2" descr="C:\Users\Tomas\Desktop\Prezentace\The_magic_bul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58" r="2822"/>
            <a:stretch/>
          </p:blipFill>
          <p:spPr bwMode="auto">
            <a:xfrm>
              <a:off x="2910401" y="1156247"/>
              <a:ext cx="3092061" cy="4748028"/>
            </a:xfrm>
            <a:prstGeom prst="rect">
              <a:avLst/>
            </a:prstGeom>
            <a:noFill/>
            <a:extLst>
              <a:ext uri="{909E8E84-426E-40DD-AFC4-6F175D3DCCD1}">
                <a14:hiddenFill xmlns:a14="http://schemas.microsoft.com/office/drawing/2010/main">
                  <a:solidFill>
                    <a:srgbClr val="FFFFFF"/>
                  </a:solidFill>
                </a14:hiddenFill>
              </a:ext>
            </a:extLst>
          </p:spPr>
        </p:pic>
        <p:sp>
          <p:nvSpPr>
            <p:cNvPr id="3" name="Ovál 2"/>
            <p:cNvSpPr/>
            <p:nvPr/>
          </p:nvSpPr>
          <p:spPr>
            <a:xfrm>
              <a:off x="1868644" y="-1071500"/>
              <a:ext cx="5175574" cy="6773252"/>
            </a:xfrm>
            <a:prstGeom prst="ellipse">
              <a:avLst/>
            </a:prstGeom>
            <a:gradFill flip="none" rotWithShape="1">
              <a:gsLst>
                <a:gs pos="0">
                  <a:schemeClr val="bg1">
                    <a:alpha val="27000"/>
                  </a:schemeClr>
                </a:gs>
                <a:gs pos="61000">
                  <a:srgbClr val="FFFFFF">
                    <a:alpha val="0"/>
                  </a:srgbClr>
                </a:gs>
                <a:gs pos="100000">
                  <a:schemeClr val="bg1">
                    <a:lumMod val="0"/>
                    <a:lumOff val="10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0" name="Obdélník 9"/>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Zářivka</a:t>
            </a:r>
            <a:endPar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
        <p:nvSpPr>
          <p:cNvPr id="11" name="Obdélník 10"/>
          <p:cNvSpPr/>
          <p:nvPr/>
        </p:nvSpPr>
        <p:spPr>
          <a:xfrm>
            <a:off x="341527" y="2405138"/>
            <a:ext cx="4050449" cy="2047727"/>
          </a:xfrm>
          <a:prstGeom prst="rect">
            <a:avLst/>
          </a:prstGeom>
          <a:gradFill>
            <a:gsLst>
              <a:gs pos="0">
                <a:srgbClr val="004800">
                  <a:lumMod val="84000"/>
                  <a:lumOff val="16000"/>
                  <a:alpha val="65000"/>
                </a:srgbClr>
              </a:gs>
              <a:gs pos="100000">
                <a:srgbClr val="92D050">
                  <a:alpha val="26000"/>
                </a:srgbClr>
              </a:gs>
            </a:gsLst>
          </a:gra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marL="342900" lvl="0" indent="-342900">
              <a:buBlip>
                <a:blip r:embed="rId4"/>
              </a:buBlip>
            </a:pPr>
            <a:r>
              <a:rPr lang="cs-CZ" sz="2400" dirty="0">
                <a:solidFill>
                  <a:schemeClr val="bg1"/>
                </a:solidFill>
              </a:rPr>
              <a:t>4x nižší spotřeba energie </a:t>
            </a:r>
            <a:r>
              <a:rPr lang="cs-CZ" sz="2400" dirty="0" smtClean="0">
                <a:solidFill>
                  <a:schemeClr val="bg1"/>
                </a:solidFill>
              </a:rPr>
              <a:t>oproti žárovce</a:t>
            </a:r>
            <a:endParaRPr lang="cs-CZ" sz="2400" dirty="0">
              <a:solidFill>
                <a:schemeClr val="bg1"/>
              </a:solidFill>
            </a:endParaRPr>
          </a:p>
          <a:p>
            <a:pPr marL="342900" indent="-342900">
              <a:buBlip>
                <a:blip r:embed="rId4"/>
              </a:buBlip>
            </a:pPr>
            <a:r>
              <a:rPr lang="cs-CZ" sz="2400" dirty="0">
                <a:solidFill>
                  <a:schemeClr val="bg1"/>
                </a:solidFill>
              </a:rPr>
              <a:t>Delší životnost</a:t>
            </a:r>
          </a:p>
          <a:p>
            <a:pPr marL="342900" lvl="0" indent="-342900">
              <a:buBlip>
                <a:blip r:embed="rId4"/>
              </a:buBlip>
            </a:pPr>
            <a:endParaRPr lang="cs-CZ" sz="2400" dirty="0">
              <a:solidFill>
                <a:schemeClr val="bg1"/>
              </a:solidFill>
            </a:endParaRPr>
          </a:p>
        </p:txBody>
      </p:sp>
      <p:sp>
        <p:nvSpPr>
          <p:cNvPr id="12" name="Obdélník 11"/>
          <p:cNvSpPr/>
          <p:nvPr/>
        </p:nvSpPr>
        <p:spPr>
          <a:xfrm>
            <a:off x="4657945" y="2405138"/>
            <a:ext cx="4140460" cy="2047727"/>
          </a:xfrm>
          <a:prstGeom prst="rect">
            <a:avLst/>
          </a:prstGeom>
          <a:gradFill>
            <a:gsLst>
              <a:gs pos="0">
                <a:srgbClr val="FF0000">
                  <a:alpha val="81000"/>
                </a:srgbClr>
              </a:gs>
              <a:gs pos="100000">
                <a:schemeClr val="accent2">
                  <a:lumMod val="60000"/>
                  <a:lumOff val="40000"/>
                  <a:alpha val="34000"/>
                </a:schemeClr>
              </a:gs>
            </a:gsLst>
          </a:gra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t"/>
          <a:lstStyle/>
          <a:p>
            <a:pPr marL="342900" lvl="0" indent="-342900">
              <a:buBlip>
                <a:blip r:embed="rId5"/>
              </a:buBlip>
            </a:pPr>
            <a:r>
              <a:rPr lang="cs-CZ" sz="2400" dirty="0">
                <a:solidFill>
                  <a:schemeClr val="bg1"/>
                </a:solidFill>
              </a:rPr>
              <a:t>Složitá recyklace, obsahují rtuť</a:t>
            </a:r>
          </a:p>
          <a:p>
            <a:pPr marL="342900" indent="-342900">
              <a:buBlip>
                <a:blip r:embed="rId5"/>
              </a:buBlip>
            </a:pPr>
            <a:r>
              <a:rPr lang="cs-CZ" sz="2400" dirty="0">
                <a:solidFill>
                  <a:schemeClr val="bg1"/>
                </a:solidFill>
              </a:rPr>
              <a:t>Dražší než klasické žárovky</a:t>
            </a:r>
          </a:p>
          <a:p>
            <a:pPr marL="342900" indent="-342900">
              <a:buBlip>
                <a:blip r:embed="rId5"/>
              </a:buBlip>
            </a:pPr>
            <a:r>
              <a:rPr lang="cs-CZ" sz="2400" dirty="0">
                <a:solidFill>
                  <a:schemeClr val="bg1"/>
                </a:solidFill>
              </a:rPr>
              <a:t>Neměly by se často zhasínat a rozsvěcet</a:t>
            </a:r>
          </a:p>
        </p:txBody>
      </p:sp>
      <p:sp>
        <p:nvSpPr>
          <p:cNvPr id="13" name="TextovéPole 12"/>
          <p:cNvSpPr txBox="1"/>
          <p:nvPr/>
        </p:nvSpPr>
        <p:spPr>
          <a:xfrm>
            <a:off x="1061010" y="1738169"/>
            <a:ext cx="2619400" cy="584775"/>
          </a:xfrm>
          <a:prstGeom prst="rect">
            <a:avLst/>
          </a:prstGeom>
          <a:noFill/>
        </p:spPr>
        <p:txBody>
          <a:bodyPr wrap="square" rtlCol="0">
            <a:spAutoFit/>
          </a:bodyPr>
          <a:lstStyle/>
          <a:p>
            <a:pPr algn="ctr"/>
            <a:r>
              <a:rPr lang="cs-CZ" sz="3200" dirty="0" smtClean="0">
                <a:solidFill>
                  <a:schemeClr val="bg1"/>
                </a:solidFill>
                <a:effectLst>
                  <a:outerShdw blurRad="50800" dist="38100" dir="2700000" algn="tl" rotWithShape="0">
                    <a:schemeClr val="tx1">
                      <a:lumMod val="50000"/>
                      <a:lumOff val="50000"/>
                      <a:alpha val="40000"/>
                    </a:schemeClr>
                  </a:outerShdw>
                </a:effectLst>
              </a:rPr>
              <a:t>Výhody</a:t>
            </a:r>
            <a:endParaRPr lang="cs-CZ" sz="3200" dirty="0">
              <a:solidFill>
                <a:schemeClr val="bg1"/>
              </a:solidFill>
              <a:effectLst>
                <a:outerShdw blurRad="50800" dist="38100" dir="2700000" algn="tl" rotWithShape="0">
                  <a:schemeClr val="tx1">
                    <a:lumMod val="50000"/>
                    <a:lumOff val="50000"/>
                    <a:alpha val="40000"/>
                  </a:schemeClr>
                </a:outerShdw>
              </a:effectLst>
            </a:endParaRPr>
          </a:p>
        </p:txBody>
      </p:sp>
      <p:sp>
        <p:nvSpPr>
          <p:cNvPr id="14" name="TextovéPole 13"/>
          <p:cNvSpPr txBox="1"/>
          <p:nvPr/>
        </p:nvSpPr>
        <p:spPr>
          <a:xfrm>
            <a:off x="5408776" y="1738169"/>
            <a:ext cx="2619400" cy="584775"/>
          </a:xfrm>
          <a:prstGeom prst="rect">
            <a:avLst/>
          </a:prstGeom>
          <a:noFill/>
        </p:spPr>
        <p:txBody>
          <a:bodyPr wrap="square" rtlCol="0">
            <a:spAutoFit/>
          </a:bodyPr>
          <a:lstStyle/>
          <a:p>
            <a:pPr algn="ctr"/>
            <a:r>
              <a:rPr lang="cs-CZ" sz="3200" dirty="0" smtClean="0">
                <a:solidFill>
                  <a:schemeClr val="bg1"/>
                </a:solidFill>
                <a:effectLst>
                  <a:outerShdw blurRad="50800" dist="38100" dir="2700000" algn="tl" rotWithShape="0">
                    <a:schemeClr val="tx1">
                      <a:lumMod val="50000"/>
                      <a:lumOff val="50000"/>
                      <a:alpha val="40000"/>
                    </a:schemeClr>
                  </a:outerShdw>
                </a:effectLst>
              </a:rPr>
              <a:t>Nevýhody</a:t>
            </a:r>
            <a:endParaRPr lang="cs-CZ" sz="3200" dirty="0">
              <a:solidFill>
                <a:schemeClr val="bg1"/>
              </a:solidFill>
              <a:effectLst>
                <a:outerShdw blurRad="50800" dist="38100" dir="2700000" algn="tl" rotWithShape="0">
                  <a:schemeClr val="tx1">
                    <a:lumMod val="50000"/>
                    <a:lumOff val="50000"/>
                    <a:alpha val="40000"/>
                  </a:schemeClr>
                </a:outerShdw>
              </a:effectLst>
            </a:endParaRPr>
          </a:p>
        </p:txBody>
      </p:sp>
    </p:spTree>
    <p:extLst>
      <p:ext uri="{BB962C8B-B14F-4D97-AF65-F5344CB8AC3E}">
        <p14:creationId xmlns:p14="http://schemas.microsoft.com/office/powerpoint/2010/main" val="177387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 name="Skupina 7"/>
          <p:cNvGrpSpPr/>
          <p:nvPr/>
        </p:nvGrpSpPr>
        <p:grpSpPr>
          <a:xfrm>
            <a:off x="1868644" y="-1071499"/>
            <a:ext cx="5175574" cy="6975775"/>
            <a:chOff x="1868644" y="-1071500"/>
            <a:chExt cx="5175574" cy="6975775"/>
          </a:xfrm>
        </p:grpSpPr>
        <p:pic>
          <p:nvPicPr>
            <p:cNvPr id="1026" name="Picture 2" descr="C:\Users\Tomas\Desktop\Prezentace\The_magic_bul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58" r="2822"/>
            <a:stretch/>
          </p:blipFill>
          <p:spPr bwMode="auto">
            <a:xfrm>
              <a:off x="2910401" y="1156247"/>
              <a:ext cx="3092061" cy="4748028"/>
            </a:xfrm>
            <a:prstGeom prst="rect">
              <a:avLst/>
            </a:prstGeom>
            <a:noFill/>
            <a:extLst>
              <a:ext uri="{909E8E84-426E-40DD-AFC4-6F175D3DCCD1}">
                <a14:hiddenFill xmlns:a14="http://schemas.microsoft.com/office/drawing/2010/main">
                  <a:solidFill>
                    <a:srgbClr val="FFFFFF"/>
                  </a:solidFill>
                </a14:hiddenFill>
              </a:ext>
            </a:extLst>
          </p:spPr>
        </p:pic>
        <p:sp>
          <p:nvSpPr>
            <p:cNvPr id="3" name="Ovál 2"/>
            <p:cNvSpPr/>
            <p:nvPr/>
          </p:nvSpPr>
          <p:spPr>
            <a:xfrm>
              <a:off x="1868644" y="-1071500"/>
              <a:ext cx="5175574" cy="6773252"/>
            </a:xfrm>
            <a:prstGeom prst="ellipse">
              <a:avLst/>
            </a:prstGeom>
            <a:gradFill flip="none" rotWithShape="1">
              <a:gsLst>
                <a:gs pos="0">
                  <a:schemeClr val="bg1">
                    <a:alpha val="27000"/>
                  </a:schemeClr>
                </a:gs>
                <a:gs pos="61000">
                  <a:srgbClr val="FFFFFF">
                    <a:alpha val="0"/>
                  </a:srgbClr>
                </a:gs>
                <a:gs pos="100000">
                  <a:schemeClr val="bg1">
                    <a:lumMod val="0"/>
                    <a:lumOff val="10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 name="Obdélník 5"/>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Zářivka</a:t>
            </a:r>
            <a:endPar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Tree>
    <p:extLst>
      <p:ext uri="{BB962C8B-B14F-4D97-AF65-F5344CB8AC3E}">
        <p14:creationId xmlns:p14="http://schemas.microsoft.com/office/powerpoint/2010/main" val="17738717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20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subTnLst>
                                    <p:audio>
                                      <p:cMediaNode vol="100000">
                                        <p:cTn display="0" masterRel="sameClick">
                                          <p:stCondLst>
                                            <p:cond evt="begin" delay="0">
                                              <p:tn val="9"/>
                                            </p:cond>
                                          </p:stCondLst>
                                          <p:endCondLst>
                                            <p:cond evt="onStopAudio" delay="0">
                                              <p:tgtEl>
                                                <p:sldTgt/>
                                              </p:tgtEl>
                                            </p:cond>
                                          </p:endCondLst>
                                        </p:cTn>
                                        <p:tgtEl>
                                          <p:sndTgt r:embed="rId2" name="switch-18.wav"/>
                                        </p:tgtEl>
                                      </p:cMediaNode>
                                    </p:audio>
                                  </p:subTnLst>
                                </p:cTn>
                              </p:par>
                              <p:par>
                                <p:cTn id="12" presetID="10" presetClass="exit" presetSubtype="0" fill="hold" nodeType="withEffect">
                                  <p:stCondLst>
                                    <p:cond delay="200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LED</a:t>
            </a:r>
          </a:p>
        </p:txBody>
      </p:sp>
      <p:sp>
        <p:nvSpPr>
          <p:cNvPr id="16" name="TextovéPole 15"/>
          <p:cNvSpPr txBox="1"/>
          <p:nvPr/>
        </p:nvSpPr>
        <p:spPr>
          <a:xfrm>
            <a:off x="-22503" y="2409689"/>
            <a:ext cx="9144000" cy="1015663"/>
          </a:xfrm>
          <a:prstGeom prst="rect">
            <a:avLst/>
          </a:prstGeom>
          <a:noFill/>
        </p:spPr>
        <p:txBody>
          <a:bodyPr wrap="square" rtlCol="0">
            <a:spAutoFit/>
          </a:bodyPr>
          <a:lstStyle/>
          <a:p>
            <a:pPr algn="ctr"/>
            <a:r>
              <a:rPr lang="cs-CZ" sz="60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21. století</a:t>
            </a:r>
            <a:endParaRPr lang="cs-CZ" sz="60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Tree>
    <p:extLst>
      <p:ext uri="{BB962C8B-B14F-4D97-AF65-F5344CB8AC3E}">
        <p14:creationId xmlns:p14="http://schemas.microsoft.com/office/powerpoint/2010/main" val="4026899057"/>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switch-18.wav"/>
                                        </p:tgtEl>
                                      </p:cMediaNode>
                                    </p:audio>
                                  </p:subTnLst>
                                </p:cTn>
                              </p:par>
                              <p:par>
                                <p:cTn id="8" presetID="10" presetClass="entr" presetSubtype="0" fill="hold" nodeType="withEffect">
                                  <p:stCondLst>
                                    <p:cond delay="2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2500"/>
                            </p:stCondLst>
                            <p:childTnLst>
                              <p:par>
                                <p:cTn id="12" presetID="10" presetClass="entr" presetSubtype="0" fill="hold" grpId="0" nodeType="afterEffect">
                                  <p:stCondLst>
                                    <p:cond delay="2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5000"/>
                            </p:stCondLst>
                            <p:childTnLst>
                              <p:par>
                                <p:cTn id="16" presetID="53" presetClass="entr" presetSubtype="16" fill="hold" grpId="0" nodeType="afterEffect">
                                  <p:stCondLst>
                                    <p:cond delay="200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8000"/>
                            </p:stCondLst>
                            <p:childTnLst>
                              <p:par>
                                <p:cTn id="22" presetID="53" presetClass="exit" presetSubtype="32" fill="hold" grpId="1" nodeType="afterEffect">
                                  <p:stCondLst>
                                    <p:cond delay="2000"/>
                                  </p:stCondLst>
                                  <p:childTnLst>
                                    <p:anim calcmode="lin" valueType="num">
                                      <p:cBhvr>
                                        <p:cTn id="23" dur="1000"/>
                                        <p:tgtEl>
                                          <p:spTgt spid="16"/>
                                        </p:tgtEl>
                                        <p:attrNameLst>
                                          <p:attrName>ppt_w</p:attrName>
                                        </p:attrNameLst>
                                      </p:cBhvr>
                                      <p:tavLst>
                                        <p:tav tm="0">
                                          <p:val>
                                            <p:strVal val="ppt_w"/>
                                          </p:val>
                                        </p:tav>
                                        <p:tav tm="100000">
                                          <p:val>
                                            <p:fltVal val="0"/>
                                          </p:val>
                                        </p:tav>
                                      </p:tavLst>
                                    </p:anim>
                                    <p:anim calcmode="lin" valueType="num">
                                      <p:cBhvr>
                                        <p:cTn id="24" dur="1000"/>
                                        <p:tgtEl>
                                          <p:spTgt spid="16"/>
                                        </p:tgtEl>
                                        <p:attrNameLst>
                                          <p:attrName>ppt_h</p:attrName>
                                        </p:attrNameLst>
                                      </p:cBhvr>
                                      <p:tavLst>
                                        <p:tav tm="0">
                                          <p:val>
                                            <p:strVal val="ppt_h"/>
                                          </p:val>
                                        </p:tav>
                                        <p:tav tm="100000">
                                          <p:val>
                                            <p:fltVal val="0"/>
                                          </p:val>
                                        </p:tav>
                                      </p:tavLst>
                                    </p:anim>
                                    <p:animEffect transition="out" filter="fade">
                                      <p:cBhvr>
                                        <p:cTn id="25" dur="1000"/>
                                        <p:tgtEl>
                                          <p:spTgt spid="16"/>
                                        </p:tgtEl>
                                      </p:cBhvr>
                                    </p:animEffect>
                                    <p:set>
                                      <p:cBhvr>
                                        <p:cTn id="26"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descr="C:\Users\Tomas\Desktop\Prezentace\l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9390" y="4553248"/>
            <a:ext cx="2124075" cy="2009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LED</a:t>
            </a:r>
          </a:p>
        </p:txBody>
      </p:sp>
      <p:sp>
        <p:nvSpPr>
          <p:cNvPr id="14" name="TextovéPole 13"/>
          <p:cNvSpPr txBox="1"/>
          <p:nvPr/>
        </p:nvSpPr>
        <p:spPr>
          <a:xfrm>
            <a:off x="610861" y="1120677"/>
            <a:ext cx="8146604" cy="1661993"/>
          </a:xfrm>
          <a:prstGeom prst="rect">
            <a:avLst/>
          </a:prstGeom>
          <a:noFill/>
        </p:spPr>
        <p:txBody>
          <a:bodyPr wrap="square" rtlCol="0">
            <a:spAutoFit/>
          </a:bodyPr>
          <a:lstStyle/>
          <a:p>
            <a:pPr marL="571500" lvl="0" indent="-571500">
              <a:buFont typeface="Arial" pitchFamily="34" charset="0"/>
              <a:buChar char="•"/>
            </a:pPr>
            <a:r>
              <a:rPr lang="cs-CZ" sz="3400" dirty="0">
                <a:solidFill>
                  <a:schemeClr val="bg1"/>
                </a:solidFill>
              </a:rPr>
              <a:t>První LED dioda byla vyrobena v roce 1962, ale první použitelná LED žárovka </a:t>
            </a:r>
            <a:r>
              <a:rPr lang="cs-CZ" sz="3400" dirty="0" smtClean="0">
                <a:solidFill>
                  <a:schemeClr val="bg1"/>
                </a:solidFill>
              </a:rPr>
              <a:t>na to čekala </a:t>
            </a:r>
            <a:r>
              <a:rPr lang="cs-CZ" sz="3400" dirty="0">
                <a:solidFill>
                  <a:schemeClr val="bg1"/>
                </a:solidFill>
              </a:rPr>
              <a:t>dlouhých 40 </a:t>
            </a:r>
            <a:r>
              <a:rPr lang="cs-CZ" sz="3400" dirty="0" smtClean="0">
                <a:solidFill>
                  <a:schemeClr val="bg1"/>
                </a:solidFill>
              </a:rPr>
              <a:t>let.</a:t>
            </a:r>
            <a:endParaRPr lang="cs-CZ" sz="3400" dirty="0">
              <a:solidFill>
                <a:schemeClr val="bg1"/>
              </a:solidFill>
            </a:endParaRPr>
          </a:p>
        </p:txBody>
      </p:sp>
      <p:sp>
        <p:nvSpPr>
          <p:cNvPr id="16" name="TextovéPole 15"/>
          <p:cNvSpPr txBox="1"/>
          <p:nvPr/>
        </p:nvSpPr>
        <p:spPr>
          <a:xfrm>
            <a:off x="610861" y="2782670"/>
            <a:ext cx="7948121" cy="3231654"/>
          </a:xfrm>
          <a:prstGeom prst="rect">
            <a:avLst/>
          </a:prstGeom>
          <a:noFill/>
        </p:spPr>
        <p:txBody>
          <a:bodyPr wrap="square" rtlCol="0">
            <a:spAutoFit/>
          </a:bodyPr>
          <a:lstStyle/>
          <a:p>
            <a:pPr marL="571500" lvl="0" indent="-571500">
              <a:buFont typeface="Arial" pitchFamily="34" charset="0"/>
              <a:buChar char="•"/>
            </a:pPr>
            <a:r>
              <a:rPr lang="cs-CZ" sz="3400" dirty="0" smtClean="0">
                <a:solidFill>
                  <a:schemeClr val="bg1"/>
                </a:solidFill>
              </a:rPr>
              <a:t>Funkce LED spočívá v průchodu proudu </a:t>
            </a:r>
            <a:r>
              <a:rPr lang="cs-CZ" sz="3400" dirty="0">
                <a:solidFill>
                  <a:schemeClr val="bg1"/>
                </a:solidFill>
              </a:rPr>
              <a:t>PN přechodem </a:t>
            </a:r>
            <a:r>
              <a:rPr lang="cs-CZ" sz="3400" dirty="0" smtClean="0">
                <a:solidFill>
                  <a:schemeClr val="bg1"/>
                </a:solidFill>
              </a:rPr>
              <a:t>v </a:t>
            </a:r>
            <a:r>
              <a:rPr lang="cs-CZ" sz="3400" dirty="0">
                <a:solidFill>
                  <a:schemeClr val="bg1"/>
                </a:solidFill>
              </a:rPr>
              <a:t>propustném směru, dochází </a:t>
            </a:r>
            <a:r>
              <a:rPr lang="cs-CZ" sz="3400" dirty="0" smtClean="0">
                <a:solidFill>
                  <a:schemeClr val="bg1"/>
                </a:solidFill>
              </a:rPr>
              <a:t>tak k vyzařování (emisi)</a:t>
            </a:r>
            <a:br>
              <a:rPr lang="cs-CZ" sz="3400" dirty="0" smtClean="0">
                <a:solidFill>
                  <a:schemeClr val="bg1"/>
                </a:solidFill>
              </a:rPr>
            </a:br>
            <a:r>
              <a:rPr lang="cs-CZ" sz="3400" dirty="0" smtClean="0">
                <a:solidFill>
                  <a:schemeClr val="bg1"/>
                </a:solidFill>
              </a:rPr>
              <a:t>určitého</a:t>
            </a:r>
            <a:r>
              <a:rPr lang="cs-CZ" sz="3400" dirty="0">
                <a:solidFill>
                  <a:schemeClr val="bg1"/>
                </a:solidFill>
              </a:rPr>
              <a:t> </a:t>
            </a:r>
            <a:r>
              <a:rPr lang="cs-CZ" sz="3400" dirty="0" smtClean="0">
                <a:solidFill>
                  <a:schemeClr val="bg1"/>
                </a:solidFill>
              </a:rPr>
              <a:t>světelného spektra.</a:t>
            </a:r>
            <a:br>
              <a:rPr lang="cs-CZ" sz="3400" dirty="0" smtClean="0">
                <a:solidFill>
                  <a:schemeClr val="bg1"/>
                </a:solidFill>
              </a:rPr>
            </a:br>
            <a:r>
              <a:rPr lang="cs-CZ" sz="3400" dirty="0" smtClean="0">
                <a:solidFill>
                  <a:schemeClr val="bg1"/>
                </a:solidFill>
              </a:rPr>
              <a:t>Toto</a:t>
            </a:r>
            <a:r>
              <a:rPr lang="cs-CZ" sz="3400" dirty="0">
                <a:solidFill>
                  <a:schemeClr val="bg1"/>
                </a:solidFill>
              </a:rPr>
              <a:t> </a:t>
            </a:r>
            <a:r>
              <a:rPr lang="cs-CZ" sz="3400" dirty="0" smtClean="0">
                <a:solidFill>
                  <a:schemeClr val="bg1"/>
                </a:solidFill>
              </a:rPr>
              <a:t>spektrum </a:t>
            </a:r>
            <a:r>
              <a:rPr lang="cs-CZ" sz="3400" dirty="0">
                <a:solidFill>
                  <a:schemeClr val="bg1"/>
                </a:solidFill>
              </a:rPr>
              <a:t>světla </a:t>
            </a:r>
            <a:r>
              <a:rPr lang="cs-CZ" sz="3400" dirty="0" smtClean="0">
                <a:solidFill>
                  <a:schemeClr val="bg1"/>
                </a:solidFill>
              </a:rPr>
              <a:t>dále</a:t>
            </a:r>
            <a:br>
              <a:rPr lang="cs-CZ" sz="3400" dirty="0" smtClean="0">
                <a:solidFill>
                  <a:schemeClr val="bg1"/>
                </a:solidFill>
              </a:rPr>
            </a:br>
            <a:r>
              <a:rPr lang="cs-CZ" sz="3400" dirty="0" smtClean="0">
                <a:solidFill>
                  <a:schemeClr val="bg1"/>
                </a:solidFill>
              </a:rPr>
              <a:t>ovlivňujeme </a:t>
            </a:r>
            <a:r>
              <a:rPr lang="cs-CZ" sz="3400" dirty="0">
                <a:solidFill>
                  <a:schemeClr val="bg1"/>
                </a:solidFill>
              </a:rPr>
              <a:t>pomocí Luminoforu. </a:t>
            </a:r>
          </a:p>
        </p:txBody>
      </p:sp>
    </p:spTree>
    <p:extLst>
      <p:ext uri="{BB962C8B-B14F-4D97-AF65-F5344CB8AC3E}">
        <p14:creationId xmlns:p14="http://schemas.microsoft.com/office/powerpoint/2010/main" val="90113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500" fill="hold"/>
                                        <p:tgtEl>
                                          <p:spTgt spid="2051"/>
                                        </p:tgtEl>
                                        <p:attrNameLst>
                                          <p:attrName>ppt_w</p:attrName>
                                        </p:attrNameLst>
                                      </p:cBhvr>
                                      <p:tavLst>
                                        <p:tav tm="0">
                                          <p:val>
                                            <p:fltVal val="0"/>
                                          </p:val>
                                        </p:tav>
                                        <p:tav tm="100000">
                                          <p:val>
                                            <p:strVal val="#ppt_w"/>
                                          </p:val>
                                        </p:tav>
                                      </p:tavLst>
                                    </p:anim>
                                    <p:anim calcmode="lin" valueType="num">
                                      <p:cBhvr>
                                        <p:cTn id="20" dur="500" fill="hold"/>
                                        <p:tgtEl>
                                          <p:spTgt spid="2051"/>
                                        </p:tgtEl>
                                        <p:attrNameLst>
                                          <p:attrName>ppt_h</p:attrName>
                                        </p:attrNameLst>
                                      </p:cBhvr>
                                      <p:tavLst>
                                        <p:tav tm="0">
                                          <p:val>
                                            <p:fltVal val="0"/>
                                          </p:val>
                                        </p:tav>
                                        <p:tav tm="100000">
                                          <p:val>
                                            <p:strVal val="#ppt_h"/>
                                          </p:val>
                                        </p:tav>
                                      </p:tavLst>
                                    </p:anim>
                                    <p:animEffect transition="in" filter="fade">
                                      <p:cBhvr>
                                        <p:cTn id="21" dur="500"/>
                                        <p:tgtEl>
                                          <p:spTgt spid="2051"/>
                                        </p:tgtEl>
                                      </p:cBhvr>
                                    </p:animEffect>
                                  </p:childTnLst>
                                </p:cTn>
                              </p:par>
                              <p:par>
                                <p:cTn id="22" presetID="10" presetClass="entr" presetSubtype="0" fill="hold" nodeType="with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fade">
                                      <p:cBhvr>
                                        <p:cTn id="2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LED</a:t>
            </a:r>
          </a:p>
        </p:txBody>
      </p:sp>
      <p:sp>
        <p:nvSpPr>
          <p:cNvPr id="16" name="Obdélník 15"/>
          <p:cNvSpPr/>
          <p:nvPr/>
        </p:nvSpPr>
        <p:spPr>
          <a:xfrm>
            <a:off x="341527" y="2405135"/>
            <a:ext cx="4050449" cy="3094095"/>
          </a:xfrm>
          <a:prstGeom prst="rect">
            <a:avLst/>
          </a:prstGeom>
          <a:gradFill>
            <a:gsLst>
              <a:gs pos="0">
                <a:srgbClr val="004800">
                  <a:lumMod val="84000"/>
                  <a:lumOff val="16000"/>
                  <a:alpha val="65000"/>
                </a:srgbClr>
              </a:gs>
              <a:gs pos="100000">
                <a:srgbClr val="92D050">
                  <a:alpha val="26000"/>
                </a:srgbClr>
              </a:gs>
            </a:gsLst>
          </a:gra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marL="342900" lvl="0" indent="-342900">
              <a:buBlip>
                <a:blip r:embed="rId4"/>
              </a:buBlip>
            </a:pPr>
            <a:r>
              <a:rPr lang="cs-CZ" sz="2400" dirty="0">
                <a:solidFill>
                  <a:schemeClr val="bg1"/>
                </a:solidFill>
              </a:rPr>
              <a:t>Dlouhá životnost </a:t>
            </a:r>
          </a:p>
          <a:p>
            <a:pPr marL="342900" indent="-342900">
              <a:buBlip>
                <a:blip r:embed="rId4"/>
              </a:buBlip>
            </a:pPr>
            <a:r>
              <a:rPr lang="cs-CZ" sz="2400" dirty="0">
                <a:solidFill>
                  <a:schemeClr val="bg1"/>
                </a:solidFill>
              </a:rPr>
              <a:t>Odolnost vůči </a:t>
            </a:r>
            <a:r>
              <a:rPr lang="cs-CZ" sz="2400" dirty="0" smtClean="0">
                <a:solidFill>
                  <a:schemeClr val="bg1"/>
                </a:solidFill>
              </a:rPr>
              <a:t>nárazům</a:t>
            </a:r>
          </a:p>
          <a:p>
            <a:pPr marL="342900" indent="-342900">
              <a:buBlip>
                <a:blip r:embed="rId4"/>
              </a:buBlip>
            </a:pPr>
            <a:r>
              <a:rPr lang="cs-CZ" sz="2400" dirty="0" smtClean="0">
                <a:solidFill>
                  <a:schemeClr val="bg1"/>
                </a:solidFill>
              </a:rPr>
              <a:t>Neobsahuje žádné nebezpečné látky</a:t>
            </a:r>
          </a:p>
          <a:p>
            <a:pPr marL="342900" lvl="0" indent="-342900">
              <a:buBlip>
                <a:blip r:embed="rId4"/>
              </a:buBlip>
            </a:pPr>
            <a:r>
              <a:rPr lang="cs-CZ" sz="2400" dirty="0">
                <a:solidFill>
                  <a:schemeClr val="bg1"/>
                </a:solidFill>
              </a:rPr>
              <a:t>Časté zapínání a vypínání neovlivňuje </a:t>
            </a:r>
            <a:r>
              <a:rPr lang="cs-CZ" sz="2400" dirty="0" smtClean="0">
                <a:solidFill>
                  <a:schemeClr val="bg1"/>
                </a:solidFill>
              </a:rPr>
              <a:t>životnost</a:t>
            </a:r>
          </a:p>
          <a:p>
            <a:pPr marL="342900" indent="-342900">
              <a:buBlip>
                <a:blip r:embed="rId4"/>
              </a:buBlip>
            </a:pPr>
            <a:r>
              <a:rPr lang="cs-CZ" sz="2400" dirty="0" smtClean="0">
                <a:solidFill>
                  <a:schemeClr val="bg1"/>
                </a:solidFill>
              </a:rPr>
              <a:t>Velmi dobré použití v designu</a:t>
            </a:r>
          </a:p>
          <a:p>
            <a:endParaRPr lang="cs-CZ" sz="2400" dirty="0">
              <a:solidFill>
                <a:schemeClr val="bg1"/>
              </a:solidFill>
            </a:endParaRPr>
          </a:p>
          <a:p>
            <a:pPr lvl="0">
              <a:lnSpc>
                <a:spcPct val="150000"/>
              </a:lnSpc>
            </a:pPr>
            <a:endParaRPr lang="cs-CZ" sz="2400" dirty="0">
              <a:solidFill>
                <a:schemeClr val="bg1"/>
              </a:solidFill>
            </a:endParaRPr>
          </a:p>
        </p:txBody>
      </p:sp>
      <p:sp>
        <p:nvSpPr>
          <p:cNvPr id="17" name="Obdélník 16"/>
          <p:cNvSpPr/>
          <p:nvPr/>
        </p:nvSpPr>
        <p:spPr>
          <a:xfrm>
            <a:off x="4657945" y="2405136"/>
            <a:ext cx="4140460" cy="3094094"/>
          </a:xfrm>
          <a:prstGeom prst="rect">
            <a:avLst/>
          </a:prstGeom>
          <a:gradFill>
            <a:gsLst>
              <a:gs pos="0">
                <a:srgbClr val="FF0000">
                  <a:alpha val="81000"/>
                </a:srgbClr>
              </a:gs>
              <a:gs pos="100000">
                <a:schemeClr val="accent2">
                  <a:lumMod val="60000"/>
                  <a:lumOff val="40000"/>
                  <a:alpha val="34000"/>
                </a:schemeClr>
              </a:gs>
            </a:gsLst>
          </a:gra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t"/>
          <a:lstStyle/>
          <a:p>
            <a:pPr marL="342900" lvl="0" indent="-342900">
              <a:buBlip>
                <a:blip r:embed="rId5"/>
              </a:buBlip>
            </a:pPr>
            <a:r>
              <a:rPr lang="cs-CZ" sz="2400" dirty="0">
                <a:solidFill>
                  <a:schemeClr val="bg1"/>
                </a:solidFill>
              </a:rPr>
              <a:t>Malý vyzařovací úhel</a:t>
            </a:r>
          </a:p>
          <a:p>
            <a:pPr marL="342900" indent="-342900">
              <a:buBlip>
                <a:blip r:embed="rId5"/>
              </a:buBlip>
            </a:pPr>
            <a:r>
              <a:rPr lang="cs-CZ" sz="2400" dirty="0">
                <a:solidFill>
                  <a:schemeClr val="bg1"/>
                </a:solidFill>
              </a:rPr>
              <a:t>Pořizovací cena LED </a:t>
            </a:r>
            <a:r>
              <a:rPr lang="cs-CZ" sz="2400" dirty="0" smtClean="0">
                <a:solidFill>
                  <a:schemeClr val="bg1"/>
                </a:solidFill>
              </a:rPr>
              <a:t>žárovek</a:t>
            </a:r>
          </a:p>
          <a:p>
            <a:pPr marL="342900" indent="-342900">
              <a:buBlip>
                <a:blip r:embed="rId5"/>
              </a:buBlip>
            </a:pPr>
            <a:endParaRPr lang="cs-CZ" sz="2400" dirty="0">
              <a:solidFill>
                <a:schemeClr val="bg1"/>
              </a:solidFill>
            </a:endParaRPr>
          </a:p>
        </p:txBody>
      </p:sp>
      <p:sp>
        <p:nvSpPr>
          <p:cNvPr id="18" name="TextovéPole 17"/>
          <p:cNvSpPr txBox="1"/>
          <p:nvPr/>
        </p:nvSpPr>
        <p:spPr>
          <a:xfrm>
            <a:off x="1061010" y="1738169"/>
            <a:ext cx="2619400" cy="584775"/>
          </a:xfrm>
          <a:prstGeom prst="rect">
            <a:avLst/>
          </a:prstGeom>
          <a:noFill/>
        </p:spPr>
        <p:txBody>
          <a:bodyPr wrap="square" rtlCol="0">
            <a:spAutoFit/>
          </a:bodyPr>
          <a:lstStyle/>
          <a:p>
            <a:pPr algn="ctr"/>
            <a:r>
              <a:rPr lang="cs-CZ" sz="3200" dirty="0" smtClean="0">
                <a:solidFill>
                  <a:schemeClr val="bg1"/>
                </a:solidFill>
                <a:effectLst>
                  <a:outerShdw blurRad="50800" dist="38100" dir="2700000" algn="tl" rotWithShape="0">
                    <a:schemeClr val="tx1">
                      <a:lumMod val="50000"/>
                      <a:lumOff val="50000"/>
                      <a:alpha val="40000"/>
                    </a:schemeClr>
                  </a:outerShdw>
                </a:effectLst>
              </a:rPr>
              <a:t>Výhody</a:t>
            </a:r>
            <a:endParaRPr lang="cs-CZ" sz="3200" dirty="0">
              <a:solidFill>
                <a:schemeClr val="bg1"/>
              </a:solidFill>
              <a:effectLst>
                <a:outerShdw blurRad="50800" dist="38100" dir="2700000" algn="tl" rotWithShape="0">
                  <a:schemeClr val="tx1">
                    <a:lumMod val="50000"/>
                    <a:lumOff val="50000"/>
                    <a:alpha val="40000"/>
                  </a:schemeClr>
                </a:outerShdw>
              </a:effectLst>
            </a:endParaRPr>
          </a:p>
        </p:txBody>
      </p:sp>
      <p:sp>
        <p:nvSpPr>
          <p:cNvPr id="19" name="TextovéPole 18"/>
          <p:cNvSpPr txBox="1"/>
          <p:nvPr/>
        </p:nvSpPr>
        <p:spPr>
          <a:xfrm>
            <a:off x="5408776" y="1738169"/>
            <a:ext cx="2619400" cy="584775"/>
          </a:xfrm>
          <a:prstGeom prst="rect">
            <a:avLst/>
          </a:prstGeom>
          <a:noFill/>
        </p:spPr>
        <p:txBody>
          <a:bodyPr wrap="square" rtlCol="0">
            <a:spAutoFit/>
          </a:bodyPr>
          <a:lstStyle/>
          <a:p>
            <a:pPr algn="ctr"/>
            <a:r>
              <a:rPr lang="cs-CZ" sz="3200" dirty="0" smtClean="0">
                <a:solidFill>
                  <a:schemeClr val="bg1"/>
                </a:solidFill>
                <a:effectLst>
                  <a:outerShdw blurRad="50800" dist="38100" dir="2700000" algn="tl" rotWithShape="0">
                    <a:schemeClr val="tx1">
                      <a:lumMod val="50000"/>
                      <a:lumOff val="50000"/>
                      <a:alpha val="40000"/>
                    </a:schemeClr>
                  </a:outerShdw>
                </a:effectLst>
              </a:rPr>
              <a:t>Nevýhody</a:t>
            </a:r>
            <a:endParaRPr lang="cs-CZ" sz="3200" dirty="0">
              <a:solidFill>
                <a:schemeClr val="bg1"/>
              </a:solidFill>
              <a:effectLst>
                <a:outerShdw blurRad="50800" dist="38100" dir="2700000" algn="tl" rotWithShape="0">
                  <a:schemeClr val="tx1">
                    <a:lumMod val="50000"/>
                    <a:lumOff val="50000"/>
                    <a:alpha val="40000"/>
                  </a:schemeClr>
                </a:outerShdw>
              </a:effectLst>
            </a:endParaRPr>
          </a:p>
        </p:txBody>
      </p:sp>
    </p:spTree>
    <p:extLst>
      <p:ext uri="{BB962C8B-B14F-4D97-AF65-F5344CB8AC3E}">
        <p14:creationId xmlns:p14="http://schemas.microsoft.com/office/powerpoint/2010/main" val="209979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LED</a:t>
            </a:r>
          </a:p>
        </p:txBody>
      </p:sp>
      <p:sp>
        <p:nvSpPr>
          <p:cNvPr id="14" name="TextovéPole 13"/>
          <p:cNvSpPr txBox="1"/>
          <p:nvPr/>
        </p:nvSpPr>
        <p:spPr>
          <a:xfrm>
            <a:off x="341533" y="3836033"/>
            <a:ext cx="8460937" cy="646331"/>
          </a:xfrm>
          <a:prstGeom prst="rect">
            <a:avLst/>
          </a:prstGeom>
          <a:noFill/>
        </p:spPr>
        <p:txBody>
          <a:bodyPr wrap="square" rtlCol="0">
            <a:spAutoFit/>
          </a:bodyPr>
          <a:lstStyle/>
          <a:p>
            <a:pPr marL="571500" lvl="0" indent="-571500">
              <a:buFont typeface="Arial" pitchFamily="34" charset="0"/>
              <a:buChar char="•"/>
            </a:pPr>
            <a:r>
              <a:rPr lang="cs-CZ" sz="3600" dirty="0">
                <a:solidFill>
                  <a:schemeClr val="bg1"/>
                </a:solidFill>
              </a:rPr>
              <a:t>Barva světla – je dána vlnovou délkou. </a:t>
            </a:r>
          </a:p>
        </p:txBody>
      </p:sp>
      <p:sp>
        <p:nvSpPr>
          <p:cNvPr id="16" name="TextovéPole 15"/>
          <p:cNvSpPr txBox="1"/>
          <p:nvPr/>
        </p:nvSpPr>
        <p:spPr>
          <a:xfrm>
            <a:off x="341533" y="1313766"/>
            <a:ext cx="8460938" cy="1200329"/>
          </a:xfrm>
          <a:prstGeom prst="rect">
            <a:avLst/>
          </a:prstGeom>
          <a:noFill/>
        </p:spPr>
        <p:txBody>
          <a:bodyPr wrap="square" rtlCol="0">
            <a:spAutoFit/>
          </a:bodyPr>
          <a:lstStyle/>
          <a:p>
            <a:pPr marL="571500" lvl="0" indent="-571500">
              <a:buFont typeface="Arial" pitchFamily="34" charset="0"/>
              <a:buChar char="•"/>
            </a:pPr>
            <a:r>
              <a:rPr lang="cs-CZ" sz="3600" dirty="0">
                <a:solidFill>
                  <a:schemeClr val="bg1"/>
                </a:solidFill>
              </a:rPr>
              <a:t>Světelný tok - Jednotkou světelného toku je lumen [</a:t>
            </a:r>
            <a:r>
              <a:rPr lang="cs-CZ" sz="3600" dirty="0" err="1">
                <a:solidFill>
                  <a:schemeClr val="bg1"/>
                </a:solidFill>
              </a:rPr>
              <a:t>lm</a:t>
            </a:r>
            <a:r>
              <a:rPr lang="cs-CZ" sz="3600" dirty="0">
                <a:solidFill>
                  <a:schemeClr val="bg1"/>
                </a:solidFill>
              </a:rPr>
              <a:t>].</a:t>
            </a:r>
          </a:p>
        </p:txBody>
      </p:sp>
      <p:sp>
        <p:nvSpPr>
          <p:cNvPr id="17" name="TextovéPole 16"/>
          <p:cNvSpPr txBox="1"/>
          <p:nvPr/>
        </p:nvSpPr>
        <p:spPr>
          <a:xfrm>
            <a:off x="341530" y="2544575"/>
            <a:ext cx="8460939" cy="646331"/>
          </a:xfrm>
          <a:prstGeom prst="rect">
            <a:avLst/>
          </a:prstGeom>
          <a:noFill/>
        </p:spPr>
        <p:txBody>
          <a:bodyPr wrap="square" rtlCol="0">
            <a:spAutoFit/>
          </a:bodyPr>
          <a:lstStyle/>
          <a:p>
            <a:pPr marL="571500" lvl="0" indent="-571500">
              <a:buFont typeface="Arial" pitchFamily="34" charset="0"/>
              <a:buChar char="•"/>
            </a:pPr>
            <a:r>
              <a:rPr lang="cs-CZ" sz="3600" dirty="0">
                <a:solidFill>
                  <a:schemeClr val="bg1"/>
                </a:solidFill>
              </a:rPr>
              <a:t>Světelná účinnost - Jednotkou je (</a:t>
            </a:r>
            <a:r>
              <a:rPr lang="cs-CZ" sz="3600" dirty="0" err="1">
                <a:solidFill>
                  <a:schemeClr val="bg1"/>
                </a:solidFill>
              </a:rPr>
              <a:t>lm</a:t>
            </a:r>
            <a:r>
              <a:rPr lang="cs-CZ" sz="3600" dirty="0">
                <a:solidFill>
                  <a:schemeClr val="bg1"/>
                </a:solidFill>
              </a:rPr>
              <a:t>/W).</a:t>
            </a:r>
          </a:p>
        </p:txBody>
      </p:sp>
      <p:sp>
        <p:nvSpPr>
          <p:cNvPr id="18" name="TextovéPole 17"/>
          <p:cNvSpPr txBox="1"/>
          <p:nvPr/>
        </p:nvSpPr>
        <p:spPr>
          <a:xfrm>
            <a:off x="341529" y="3216811"/>
            <a:ext cx="8460940" cy="646331"/>
          </a:xfrm>
          <a:prstGeom prst="rect">
            <a:avLst/>
          </a:prstGeom>
          <a:noFill/>
        </p:spPr>
        <p:txBody>
          <a:bodyPr wrap="square" rtlCol="0">
            <a:spAutoFit/>
          </a:bodyPr>
          <a:lstStyle/>
          <a:p>
            <a:pPr marL="571500" lvl="0" indent="-571500">
              <a:buFont typeface="Arial" pitchFamily="34" charset="0"/>
              <a:buChar char="•"/>
            </a:pPr>
            <a:r>
              <a:rPr lang="cs-CZ" sz="3600" dirty="0">
                <a:solidFill>
                  <a:schemeClr val="bg1"/>
                </a:solidFill>
              </a:rPr>
              <a:t>Intenzita osvětlení – Jednotkou je lux [</a:t>
            </a:r>
            <a:r>
              <a:rPr lang="cs-CZ" sz="3600" dirty="0" err="1">
                <a:solidFill>
                  <a:schemeClr val="bg1"/>
                </a:solidFill>
              </a:rPr>
              <a:t>lx</a:t>
            </a:r>
            <a:r>
              <a:rPr lang="cs-CZ" sz="3600" dirty="0">
                <a:solidFill>
                  <a:schemeClr val="bg1"/>
                </a:solidFill>
              </a:rPr>
              <a:t>].</a:t>
            </a:r>
          </a:p>
        </p:txBody>
      </p:sp>
      <p:pic>
        <p:nvPicPr>
          <p:cNvPr id="1029" name="Picture 5" descr="C:\Users\Tomas\Desktop\Prezentace\asdf.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1" y="4779150"/>
            <a:ext cx="7610476" cy="89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1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p:cTn id="31" dur="500" fill="hold"/>
                                        <p:tgtEl>
                                          <p:spTgt spid="1029"/>
                                        </p:tgtEl>
                                        <p:attrNameLst>
                                          <p:attrName>ppt_w</p:attrName>
                                        </p:attrNameLst>
                                      </p:cBhvr>
                                      <p:tavLst>
                                        <p:tav tm="0">
                                          <p:val>
                                            <p:fltVal val="0"/>
                                          </p:val>
                                        </p:tav>
                                        <p:tav tm="100000">
                                          <p:val>
                                            <p:strVal val="#ppt_w"/>
                                          </p:val>
                                        </p:tav>
                                      </p:tavLst>
                                    </p:anim>
                                    <p:anim calcmode="lin" valueType="num">
                                      <p:cBhvr>
                                        <p:cTn id="32" dur="500" fill="hold"/>
                                        <p:tgtEl>
                                          <p:spTgt spid="1029"/>
                                        </p:tgtEl>
                                        <p:attrNameLst>
                                          <p:attrName>ppt_h</p:attrName>
                                        </p:attrNameLst>
                                      </p:cBhvr>
                                      <p:tavLst>
                                        <p:tav tm="0">
                                          <p:val>
                                            <p:fltVal val="0"/>
                                          </p:val>
                                        </p:tav>
                                        <p:tav tm="100000">
                                          <p:val>
                                            <p:strVal val="#ppt_h"/>
                                          </p:val>
                                        </p:tav>
                                      </p:tavLst>
                                    </p:anim>
                                    <p:animEffect transition="in" filter="fade">
                                      <p:cBhvr>
                                        <p:cTn id="33"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LED</a:t>
            </a:r>
          </a:p>
        </p:txBody>
      </p:sp>
      <p:sp>
        <p:nvSpPr>
          <p:cNvPr id="16" name="TextovéPole 15"/>
          <p:cNvSpPr txBox="1"/>
          <p:nvPr/>
        </p:nvSpPr>
        <p:spPr>
          <a:xfrm>
            <a:off x="0" y="1133745"/>
            <a:ext cx="9143999" cy="584775"/>
          </a:xfrm>
          <a:prstGeom prst="rect">
            <a:avLst/>
          </a:prstGeom>
          <a:noFill/>
        </p:spPr>
        <p:txBody>
          <a:bodyPr wrap="square" rtlCol="0">
            <a:spAutoFit/>
          </a:bodyPr>
          <a:lstStyle/>
          <a:p>
            <a:pPr lvl="0" algn="ctr"/>
            <a:r>
              <a:rPr lang="cs-CZ" sz="3200" dirty="0" smtClean="0">
                <a:solidFill>
                  <a:schemeClr val="bg1"/>
                </a:solidFill>
              </a:rPr>
              <a:t>Technologický vývoj jednotlivých světelných zdrojů:</a:t>
            </a:r>
            <a:endParaRPr lang="cs-CZ" sz="3200" dirty="0">
              <a:solidFill>
                <a:schemeClr val="bg1"/>
              </a:solidFill>
            </a:endParaRPr>
          </a:p>
        </p:txBody>
      </p:sp>
      <p:pic>
        <p:nvPicPr>
          <p:cNvPr id="2050" name="Picture 2" descr="C:\Users\Tomas\Desktop\Prezentace\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71" y="1934300"/>
            <a:ext cx="7695855" cy="460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0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anim calcmode="lin" valueType="num">
                                      <p:cBhvr>
                                        <p:cTn id="16" dur="500" fill="hold"/>
                                        <p:tgtEl>
                                          <p:spTgt spid="2050"/>
                                        </p:tgtEl>
                                        <p:attrNameLst>
                                          <p:attrName>ppt_x</p:attrName>
                                        </p:attrNameLst>
                                      </p:cBhvr>
                                      <p:tavLst>
                                        <p:tav tm="0">
                                          <p:val>
                                            <p:fltVal val="0.5"/>
                                          </p:val>
                                        </p:tav>
                                        <p:tav tm="100000">
                                          <p:val>
                                            <p:strVal val="#ppt_x"/>
                                          </p:val>
                                        </p:tav>
                                      </p:tavLst>
                                    </p:anim>
                                    <p:anim calcmode="lin" valueType="num">
                                      <p:cBhvr>
                                        <p:cTn id="17" dur="500" fill="hold"/>
                                        <p:tgtEl>
                                          <p:spTgt spid="20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LED</a:t>
            </a:r>
          </a:p>
        </p:txBody>
      </p:sp>
    </p:spTree>
    <p:extLst>
      <p:ext uri="{BB962C8B-B14F-4D97-AF65-F5344CB8AC3E}">
        <p14:creationId xmlns:p14="http://schemas.microsoft.com/office/powerpoint/2010/main" val="42030076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20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subTnLst>
                                    <p:audio>
                                      <p:cMediaNode vol="100000">
                                        <p:cTn display="0" masterRel="sameClick">
                                          <p:stCondLst>
                                            <p:cond evt="begin" delay="0">
                                              <p:tn val="9"/>
                                            </p:cond>
                                          </p:stCondLst>
                                          <p:endCondLst>
                                            <p:cond evt="onStopAudio" delay="0">
                                              <p:tgtEl>
                                                <p:sldTgt/>
                                              </p:tgtEl>
                                            </p:cond>
                                          </p:endCondLst>
                                        </p:cTn>
                                        <p:tgtEl>
                                          <p:sndTgt r:embed="rId2" name="switch-18.wav"/>
                                        </p:tgtEl>
                                      </p:cMediaNode>
                                    </p:audio>
                                  </p:subTnLst>
                                </p:cTn>
                              </p:par>
                              <p:par>
                                <p:cTn id="12" presetID="10" presetClass="exit" presetSubtype="0" fill="hold" nodeType="withEffect">
                                  <p:stCondLst>
                                    <p:cond delay="200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hidden="1"/>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LED</a:t>
            </a:r>
          </a:p>
        </p:txBody>
      </p:sp>
      <p:sp>
        <p:nvSpPr>
          <p:cNvPr id="10" name="TextovéPole 9"/>
          <p:cNvSpPr txBox="1"/>
          <p:nvPr/>
        </p:nvSpPr>
        <p:spPr>
          <a:xfrm>
            <a:off x="-22503" y="2409689"/>
            <a:ext cx="9144000" cy="1015663"/>
          </a:xfrm>
          <a:prstGeom prst="rect">
            <a:avLst/>
          </a:prstGeom>
          <a:noFill/>
        </p:spPr>
        <p:txBody>
          <a:bodyPr wrap="square" rtlCol="0">
            <a:spAutoFit/>
          </a:bodyPr>
          <a:lstStyle/>
          <a:p>
            <a:pPr algn="ctr"/>
            <a:r>
              <a:rPr lang="cs-CZ" sz="60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Praktická část</a:t>
            </a:r>
            <a:endParaRPr lang="cs-CZ" sz="60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Tree>
    <p:extLst>
      <p:ext uri="{BB962C8B-B14F-4D97-AF65-F5344CB8AC3E}">
        <p14:creationId xmlns:p14="http://schemas.microsoft.com/office/powerpoint/2010/main" val="246027900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3" name="switch-18.wav"/>
                                        </p:tgtEl>
                                      </p:cMediaNode>
                                    </p:audio>
                                  </p:subTnLst>
                                </p:cTn>
                              </p:par>
                              <p:par>
                                <p:cTn id="8" presetID="10" presetClass="exit" presetSubtype="0" fill="hold" nodeType="withEffect">
                                  <p:stCondLst>
                                    <p:cond delay="200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par>
                          <p:cTn id="11" fill="hold">
                            <p:stCondLst>
                              <p:cond delay="2500"/>
                            </p:stCondLst>
                            <p:childTnLst>
                              <p:par>
                                <p:cTn id="12" presetID="53" presetClass="entr" presetSubtype="16" fill="hold" grpId="0" nodeType="afterEffect">
                                  <p:stCondLst>
                                    <p:cond delay="20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childTnLst>
                          </p:cTn>
                        </p:par>
                        <p:par>
                          <p:cTn id="17" fill="hold">
                            <p:stCondLst>
                              <p:cond delay="5500"/>
                            </p:stCondLst>
                            <p:childTnLst>
                              <p:par>
                                <p:cTn id="18" presetID="53" presetClass="exit" presetSubtype="32" fill="hold" grpId="1" nodeType="afterEffect">
                                  <p:stCondLst>
                                    <p:cond delay="2000"/>
                                  </p:stCondLst>
                                  <p:childTnLst>
                                    <p:anim calcmode="lin" valueType="num">
                                      <p:cBhvr>
                                        <p:cTn id="19" dur="1000"/>
                                        <p:tgtEl>
                                          <p:spTgt spid="10"/>
                                        </p:tgtEl>
                                        <p:attrNameLst>
                                          <p:attrName>ppt_w</p:attrName>
                                        </p:attrNameLst>
                                      </p:cBhvr>
                                      <p:tavLst>
                                        <p:tav tm="0">
                                          <p:val>
                                            <p:strVal val="ppt_w"/>
                                          </p:val>
                                        </p:tav>
                                        <p:tav tm="100000">
                                          <p:val>
                                            <p:fltVal val="0"/>
                                          </p:val>
                                        </p:tav>
                                      </p:tavLst>
                                    </p:anim>
                                    <p:anim calcmode="lin" valueType="num">
                                      <p:cBhvr>
                                        <p:cTn id="20" dur="1000"/>
                                        <p:tgtEl>
                                          <p:spTgt spid="10"/>
                                        </p:tgtEl>
                                        <p:attrNameLst>
                                          <p:attrName>ppt_h</p:attrName>
                                        </p:attrNameLst>
                                      </p:cBhvr>
                                      <p:tavLst>
                                        <p:tav tm="0">
                                          <p:val>
                                            <p:strVal val="ppt_h"/>
                                          </p:val>
                                        </p:tav>
                                        <p:tav tm="100000">
                                          <p:val>
                                            <p:fltVal val="0"/>
                                          </p:val>
                                        </p:tav>
                                      </p:tavLst>
                                    </p:anim>
                                    <p:animEffect transition="out" filter="fade">
                                      <p:cBhvr>
                                        <p:cTn id="21" dur="1000"/>
                                        <p:tgtEl>
                                          <p:spTgt spid="10"/>
                                        </p:tgtEl>
                                      </p:cBhvr>
                                    </p:animEffect>
                                    <p:set>
                                      <p:cBhvr>
                                        <p:cTn id="22"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LED světlo</a:t>
            </a:r>
          </a:p>
        </p:txBody>
      </p:sp>
      <p:sp>
        <p:nvSpPr>
          <p:cNvPr id="14" name="TextovéPole 13"/>
          <p:cNvSpPr txBox="1"/>
          <p:nvPr/>
        </p:nvSpPr>
        <p:spPr>
          <a:xfrm>
            <a:off x="274023" y="1017997"/>
            <a:ext cx="8869977" cy="584775"/>
          </a:xfrm>
          <a:prstGeom prst="rect">
            <a:avLst/>
          </a:prstGeom>
          <a:noFill/>
        </p:spPr>
        <p:txBody>
          <a:bodyPr wrap="square" rtlCol="0">
            <a:spAutoFit/>
          </a:bodyPr>
          <a:lstStyle/>
          <a:p>
            <a:pPr marL="457200" lvl="0" indent="-457200">
              <a:buFont typeface="Arial" pitchFamily="34" charset="0"/>
              <a:buChar char="•"/>
            </a:pPr>
            <a:r>
              <a:rPr lang="cs-CZ" sz="3200" dirty="0">
                <a:solidFill>
                  <a:schemeClr val="bg1"/>
                </a:solidFill>
              </a:rPr>
              <a:t>Počet LED diod je dán ú</a:t>
            </a:r>
            <a:r>
              <a:rPr lang="cs-CZ" sz="3200" dirty="0" smtClean="0">
                <a:solidFill>
                  <a:schemeClr val="bg1"/>
                </a:solidFill>
              </a:rPr>
              <a:t>bytkem napětí.</a:t>
            </a:r>
            <a:endParaRPr lang="cs-CZ" sz="3200" dirty="0">
              <a:solidFill>
                <a:schemeClr val="bg1"/>
              </a:solidFill>
            </a:endParaRPr>
          </a:p>
        </p:txBody>
      </p:sp>
      <p:sp>
        <p:nvSpPr>
          <p:cNvPr id="16" name="TextovéPole 15"/>
          <p:cNvSpPr txBox="1"/>
          <p:nvPr/>
        </p:nvSpPr>
        <p:spPr>
          <a:xfrm>
            <a:off x="274024" y="1602771"/>
            <a:ext cx="8869977" cy="584775"/>
          </a:xfrm>
          <a:prstGeom prst="rect">
            <a:avLst/>
          </a:prstGeom>
          <a:noFill/>
        </p:spPr>
        <p:txBody>
          <a:bodyPr wrap="square" rtlCol="0">
            <a:spAutoFit/>
          </a:bodyPr>
          <a:lstStyle/>
          <a:p>
            <a:pPr marL="457200" lvl="0" indent="-457200">
              <a:buFont typeface="Arial" pitchFamily="34" charset="0"/>
              <a:buChar char="•"/>
            </a:pPr>
            <a:r>
              <a:rPr lang="cs-CZ" sz="3200" dirty="0">
                <a:solidFill>
                  <a:schemeClr val="bg1"/>
                </a:solidFill>
              </a:rPr>
              <a:t>LED je </a:t>
            </a:r>
            <a:r>
              <a:rPr lang="cs-CZ" sz="3200" dirty="0" smtClean="0">
                <a:solidFill>
                  <a:schemeClr val="bg1"/>
                </a:solidFill>
              </a:rPr>
              <a:t>náchylná  </a:t>
            </a:r>
            <a:r>
              <a:rPr lang="cs-CZ" sz="3200" dirty="0">
                <a:solidFill>
                  <a:schemeClr val="bg1"/>
                </a:solidFill>
              </a:rPr>
              <a:t>na změnu </a:t>
            </a:r>
            <a:r>
              <a:rPr lang="cs-CZ" sz="3200" dirty="0" smtClean="0">
                <a:solidFill>
                  <a:schemeClr val="bg1"/>
                </a:solidFill>
              </a:rPr>
              <a:t>protékajícího proudu.</a:t>
            </a:r>
            <a:endParaRPr lang="cs-CZ" sz="3200" dirty="0">
              <a:solidFill>
                <a:schemeClr val="bg1"/>
              </a:solidFill>
            </a:endParaRPr>
          </a:p>
        </p:txBody>
      </p:sp>
      <p:pic>
        <p:nvPicPr>
          <p:cNvPr id="17" name="Obrázek 16"/>
          <p:cNvPicPr/>
          <p:nvPr/>
        </p:nvPicPr>
        <p:blipFill>
          <a:blip r:embed="rId4">
            <a:extLst>
              <a:ext uri="{28A0092B-C50C-407E-A947-70E740481C1C}">
                <a14:useLocalDpi xmlns:a14="http://schemas.microsoft.com/office/drawing/2010/main" val="0"/>
              </a:ext>
            </a:extLst>
          </a:blip>
          <a:srcRect/>
          <a:stretch>
            <a:fillRect/>
          </a:stretch>
        </p:blipFill>
        <p:spPr bwMode="auto">
          <a:xfrm>
            <a:off x="1354144" y="2307272"/>
            <a:ext cx="6435715" cy="3492303"/>
          </a:xfrm>
          <a:prstGeom prst="rect">
            <a:avLst/>
          </a:prstGeom>
          <a:noFill/>
          <a:effectLst>
            <a:reflection blurRad="6350" stA="31000" endPos="19000" dir="5400000" sy="-100000" algn="bl" rotWithShape="0"/>
          </a:effectLst>
        </p:spPr>
      </p:pic>
    </p:spTree>
    <p:extLst>
      <p:ext uri="{BB962C8B-B14F-4D97-AF65-F5344CB8AC3E}">
        <p14:creationId xmlns:p14="http://schemas.microsoft.com/office/powerpoint/2010/main" val="141092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500"/>
                            </p:stCondLst>
                            <p:childTnLst>
                              <p:par>
                                <p:cTn id="13" presetID="5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5000"/>
                            </p:stCondLst>
                            <p:childTnLst>
                              <p:par>
                                <p:cTn id="19" presetID="5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500"/>
                            </p:stCondLst>
                            <p:childTnLst>
                              <p:par>
                                <p:cTn id="25" presetID="53" presetClass="entr" presetSubtype="52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fltVal val="0.5"/>
                                          </p:val>
                                        </p:tav>
                                        <p:tav tm="100000">
                                          <p:val>
                                            <p:strVal val="#ppt_x"/>
                                          </p:val>
                                        </p:tav>
                                      </p:tavLst>
                                    </p:anim>
                                    <p:anim calcmode="lin" valueType="num">
                                      <p:cBhvr>
                                        <p:cTn id="31"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Náš projekt</a:t>
            </a:r>
            <a:endPar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
        <p:nvSpPr>
          <p:cNvPr id="4" name="TextovéPole 3"/>
          <p:cNvSpPr txBox="1"/>
          <p:nvPr/>
        </p:nvSpPr>
        <p:spPr>
          <a:xfrm>
            <a:off x="739896" y="1538791"/>
            <a:ext cx="7698656" cy="3970318"/>
          </a:xfrm>
          <a:prstGeom prst="rect">
            <a:avLst/>
          </a:prstGeom>
          <a:noFill/>
        </p:spPr>
        <p:txBody>
          <a:bodyPr wrap="square" rtlCol="0">
            <a:spAutoFit/>
          </a:bodyPr>
          <a:lstStyle/>
          <a:p>
            <a:pPr lvl="0" algn="just"/>
            <a:r>
              <a:rPr lang="cs-CZ" sz="3600" dirty="0">
                <a:solidFill>
                  <a:schemeClr val="bg1"/>
                </a:solidFill>
              </a:rPr>
              <a:t>Používání LED osvětlení zažívá poslední dobou velký rozmach. Svítivost bílých LED je dnes srovnatelná s kompaktními úspornými zářivkami a jistě bude časem ještě vyšší. A tak jsme se rozhodli vyrobit LED světlo a porovnat se zářivku na chodbě v naší škole.</a:t>
            </a:r>
          </a:p>
        </p:txBody>
      </p:sp>
    </p:spTree>
    <p:extLst>
      <p:ext uri="{BB962C8B-B14F-4D97-AF65-F5344CB8AC3E}">
        <p14:creationId xmlns:p14="http://schemas.microsoft.com/office/powerpoint/2010/main" val="75644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Výroba</a:t>
            </a:r>
          </a:p>
        </p:txBody>
      </p:sp>
      <p:sp>
        <p:nvSpPr>
          <p:cNvPr id="14" name="TextovéPole 13"/>
          <p:cNvSpPr txBox="1"/>
          <p:nvPr/>
        </p:nvSpPr>
        <p:spPr>
          <a:xfrm>
            <a:off x="685272" y="1471137"/>
            <a:ext cx="4297977" cy="584775"/>
          </a:xfrm>
          <a:prstGeom prst="rect">
            <a:avLst/>
          </a:prstGeom>
          <a:noFill/>
        </p:spPr>
        <p:txBody>
          <a:bodyPr wrap="square" rtlCol="0">
            <a:spAutoFit/>
          </a:bodyPr>
          <a:lstStyle/>
          <a:p>
            <a:pPr marL="457200" lvl="0" indent="-457200">
              <a:buFont typeface="Arial" pitchFamily="34" charset="0"/>
              <a:buChar char="•"/>
            </a:pPr>
            <a:r>
              <a:rPr lang="cs-CZ" sz="3200" dirty="0">
                <a:solidFill>
                  <a:schemeClr val="bg1"/>
                </a:solidFill>
              </a:rPr>
              <a:t>Osazení součástek</a:t>
            </a:r>
          </a:p>
        </p:txBody>
      </p:sp>
      <p:pic>
        <p:nvPicPr>
          <p:cNvPr id="18" name="Obrázek 17"/>
          <p:cNvPicPr/>
          <p:nvPr/>
        </p:nvPicPr>
        <p:blipFill>
          <a:blip r:embed="rId4">
            <a:extLst>
              <a:ext uri="{28A0092B-C50C-407E-A947-70E740481C1C}">
                <a14:useLocalDpi xmlns:a14="http://schemas.microsoft.com/office/drawing/2010/main" val="0"/>
              </a:ext>
            </a:extLst>
          </a:blip>
          <a:stretch>
            <a:fillRect/>
          </a:stretch>
        </p:blipFill>
        <p:spPr>
          <a:xfrm>
            <a:off x="424656" y="2438890"/>
            <a:ext cx="8233095" cy="2933808"/>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55650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500"/>
                            </p:stCondLst>
                            <p:childTnLst>
                              <p:par>
                                <p:cTn id="13" presetID="5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5000"/>
                            </p:stCondLst>
                            <p:childTnLst>
                              <p:par>
                                <p:cTn id="19" presetID="53" presetClass="entr" presetSubtype="52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fltVal val="0.5"/>
                                          </p:val>
                                        </p:tav>
                                        <p:tav tm="100000">
                                          <p:val>
                                            <p:strVal val="#ppt_x"/>
                                          </p:val>
                                        </p:tav>
                                      </p:tavLst>
                                    </p:anim>
                                    <p:anim calcmode="lin" valueType="num">
                                      <p:cBhvr>
                                        <p:cTn id="25" dur="5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Výroba</a:t>
            </a:r>
          </a:p>
        </p:txBody>
      </p:sp>
      <p:sp>
        <p:nvSpPr>
          <p:cNvPr id="14" name="TextovéPole 13"/>
          <p:cNvSpPr txBox="1"/>
          <p:nvPr/>
        </p:nvSpPr>
        <p:spPr>
          <a:xfrm>
            <a:off x="329794" y="1178750"/>
            <a:ext cx="8422818" cy="1077218"/>
          </a:xfrm>
          <a:prstGeom prst="rect">
            <a:avLst/>
          </a:prstGeom>
          <a:noFill/>
        </p:spPr>
        <p:txBody>
          <a:bodyPr wrap="square" rtlCol="0">
            <a:spAutoFit/>
          </a:bodyPr>
          <a:lstStyle/>
          <a:p>
            <a:pPr marL="457200" lvl="0" indent="-457200">
              <a:buFont typeface="Arial" pitchFamily="34" charset="0"/>
              <a:buChar char="•"/>
            </a:pPr>
            <a:r>
              <a:rPr lang="cs-CZ" sz="3200" dirty="0">
                <a:solidFill>
                  <a:schemeClr val="bg1"/>
                </a:solidFill>
              </a:rPr>
              <a:t>LED diody na krajích jsme ohnuli, abychom zvýšili vyzařovací úhel celého světelného tělesa</a:t>
            </a:r>
          </a:p>
        </p:txBody>
      </p:sp>
      <p:pic>
        <p:nvPicPr>
          <p:cNvPr id="3074" name="Picture 2" descr="C:\Users\Tomas\Desktop\Prezentace\IMG_51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8353" y="2438891"/>
            <a:ext cx="6227297" cy="3453492"/>
          </a:xfrm>
          <a:prstGeom prst="rect">
            <a:avLst/>
          </a:prstGeom>
          <a:noFill/>
          <a:effectLst>
            <a:reflection blurRad="6350" stA="36000" endPos="27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7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5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4000"/>
                            </p:stCondLst>
                            <p:childTnLst>
                              <p:par>
                                <p:cTn id="15" presetID="53" presetClass="entr" presetSubtype="528"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Effect transition="in" filter="fade">
                                      <p:cBhvr>
                                        <p:cTn id="19" dur="500"/>
                                        <p:tgtEl>
                                          <p:spTgt spid="3074"/>
                                        </p:tgtEl>
                                      </p:cBhvr>
                                    </p:animEffect>
                                    <p:anim calcmode="lin" valueType="num">
                                      <p:cBhvr>
                                        <p:cTn id="20" dur="500" fill="hold"/>
                                        <p:tgtEl>
                                          <p:spTgt spid="3074"/>
                                        </p:tgtEl>
                                        <p:attrNameLst>
                                          <p:attrName>ppt_x</p:attrName>
                                        </p:attrNameLst>
                                      </p:cBhvr>
                                      <p:tavLst>
                                        <p:tav tm="0">
                                          <p:val>
                                            <p:fltVal val="0.5"/>
                                          </p:val>
                                        </p:tav>
                                        <p:tav tm="100000">
                                          <p:val>
                                            <p:strVal val="#ppt_x"/>
                                          </p:val>
                                        </p:tav>
                                      </p:tavLst>
                                    </p:anim>
                                    <p:anim calcmode="lin" valueType="num">
                                      <p:cBhvr>
                                        <p:cTn id="21" dur="500" fill="hold"/>
                                        <p:tgtEl>
                                          <p:spTgt spid="30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Výroba</a:t>
            </a:r>
          </a:p>
        </p:txBody>
      </p:sp>
      <p:sp>
        <p:nvSpPr>
          <p:cNvPr id="14" name="TextovéPole 13"/>
          <p:cNvSpPr txBox="1"/>
          <p:nvPr/>
        </p:nvSpPr>
        <p:spPr>
          <a:xfrm>
            <a:off x="1025600" y="958083"/>
            <a:ext cx="7127088" cy="584775"/>
          </a:xfrm>
          <a:prstGeom prst="rect">
            <a:avLst/>
          </a:prstGeom>
          <a:noFill/>
        </p:spPr>
        <p:txBody>
          <a:bodyPr wrap="square" rtlCol="0">
            <a:spAutoFit/>
          </a:bodyPr>
          <a:lstStyle/>
          <a:p>
            <a:pPr marL="457200" lvl="0" indent="-457200">
              <a:buFont typeface="Arial" pitchFamily="34" charset="0"/>
              <a:buChar char="•"/>
            </a:pPr>
            <a:r>
              <a:rPr lang="cs-CZ" sz="3200" dirty="0">
                <a:solidFill>
                  <a:schemeClr val="bg1"/>
                </a:solidFill>
              </a:rPr>
              <a:t>Testování LED světla</a:t>
            </a:r>
          </a:p>
        </p:txBody>
      </p:sp>
      <p:pic>
        <p:nvPicPr>
          <p:cNvPr id="1026" name="Picture 2" descr="C:\Users\Tomas\Desktop\enersol\Příloha č.4 (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45460">
            <a:off x="278086" y="2086983"/>
            <a:ext cx="3027948" cy="22711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omas\Desktop\enersol\Příloha č.4 (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23896">
            <a:off x="1456687" y="3776342"/>
            <a:ext cx="3391786" cy="2544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omas\Desktop\enersol\Příloha č.4 (1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745"/>
          <a:stretch/>
        </p:blipFill>
        <p:spPr bwMode="auto">
          <a:xfrm rot="21013185">
            <a:off x="5324508" y="3413684"/>
            <a:ext cx="3237422" cy="249474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omas\Desktop\enersol\Příloha č.4 (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94998">
            <a:off x="4303072" y="1741116"/>
            <a:ext cx="3428698" cy="25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7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additive="base">
                                        <p:cTn id="22" dur="500" fill="hold"/>
                                        <p:tgtEl>
                                          <p:spTgt spid="1027"/>
                                        </p:tgtEl>
                                        <p:attrNameLst>
                                          <p:attrName>ppt_x</p:attrName>
                                        </p:attrNameLst>
                                      </p:cBhvr>
                                      <p:tavLst>
                                        <p:tav tm="0">
                                          <p:val>
                                            <p:strVal val="#ppt_x"/>
                                          </p:val>
                                        </p:tav>
                                        <p:tav tm="100000">
                                          <p:val>
                                            <p:strVal val="#ppt_x"/>
                                          </p:val>
                                        </p:tav>
                                      </p:tavLst>
                                    </p:anim>
                                    <p:anim calcmode="lin" valueType="num">
                                      <p:cBhvr additive="base">
                                        <p:cTn id="23" dur="500" fill="hold"/>
                                        <p:tgtEl>
                                          <p:spTgt spid="1027"/>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ppt_x"/>
                                          </p:val>
                                        </p:tav>
                                        <p:tav tm="100000">
                                          <p:val>
                                            <p:strVal val="#ppt_x"/>
                                          </p:val>
                                        </p:tav>
                                      </p:tavLst>
                                    </p:anim>
                                    <p:anim calcmode="lin" valueType="num">
                                      <p:cBhvr additive="base">
                                        <p:cTn id="28" dur="500" fill="hold"/>
                                        <p:tgtEl>
                                          <p:spTgt spid="1028"/>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nodeType="afterEffect">
                                  <p:stCondLst>
                                    <p:cond delay="0"/>
                                  </p:stCondLst>
                                  <p:childTnLst>
                                    <p:set>
                                      <p:cBhvr>
                                        <p:cTn id="31" dur="1" fill="hold">
                                          <p:stCondLst>
                                            <p:cond delay="0"/>
                                          </p:stCondLst>
                                        </p:cTn>
                                        <p:tgtEl>
                                          <p:spTgt spid="1029"/>
                                        </p:tgtEl>
                                        <p:attrNameLst>
                                          <p:attrName>style.visibility</p:attrName>
                                        </p:attrNameLst>
                                      </p:cBhvr>
                                      <p:to>
                                        <p:strVal val="visible"/>
                                      </p:to>
                                    </p:set>
                                    <p:anim calcmode="lin" valueType="num">
                                      <p:cBhvr additive="base">
                                        <p:cTn id="32" dur="500" fill="hold"/>
                                        <p:tgtEl>
                                          <p:spTgt spid="1029"/>
                                        </p:tgtEl>
                                        <p:attrNameLst>
                                          <p:attrName>ppt_x</p:attrName>
                                        </p:attrNameLst>
                                      </p:cBhvr>
                                      <p:tavLst>
                                        <p:tav tm="0">
                                          <p:val>
                                            <p:strVal val="#ppt_x"/>
                                          </p:val>
                                        </p:tav>
                                        <p:tav tm="100000">
                                          <p:val>
                                            <p:strVal val="#ppt_x"/>
                                          </p:val>
                                        </p:tav>
                                      </p:tavLst>
                                    </p:anim>
                                    <p:anim calcmode="lin" valueType="num">
                                      <p:cBhvr additive="base">
                                        <p:cTn id="33"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Úspora spotřeby energie</a:t>
            </a:r>
          </a:p>
        </p:txBody>
      </p:sp>
      <p:sp>
        <p:nvSpPr>
          <p:cNvPr id="14" name="TextovéPole 13"/>
          <p:cNvSpPr txBox="1"/>
          <p:nvPr/>
        </p:nvSpPr>
        <p:spPr>
          <a:xfrm>
            <a:off x="96955" y="1524859"/>
            <a:ext cx="8802470" cy="584775"/>
          </a:xfrm>
          <a:prstGeom prst="rect">
            <a:avLst/>
          </a:prstGeom>
          <a:noFill/>
        </p:spPr>
        <p:txBody>
          <a:bodyPr wrap="square" rtlCol="0">
            <a:spAutoFit/>
          </a:bodyPr>
          <a:lstStyle/>
          <a:p>
            <a:pPr marL="457200" lvl="0" indent="-457200">
              <a:buFont typeface="Arial" pitchFamily="34" charset="0"/>
              <a:buChar char="•"/>
            </a:pPr>
            <a:r>
              <a:rPr lang="cs-CZ" sz="3200" dirty="0">
                <a:solidFill>
                  <a:schemeClr val="bg1"/>
                </a:solidFill>
              </a:rPr>
              <a:t>Normové množství znečišťujících látek v kg/</a:t>
            </a:r>
            <a:r>
              <a:rPr lang="cs-CZ" sz="3200" dirty="0" err="1">
                <a:solidFill>
                  <a:schemeClr val="bg1"/>
                </a:solidFill>
              </a:rPr>
              <a:t>MWh</a:t>
            </a:r>
            <a:endParaRPr lang="cs-CZ" sz="3200" dirty="0">
              <a:solidFill>
                <a:schemeClr val="bg1"/>
              </a:solidFill>
            </a:endParaRPr>
          </a:p>
        </p:txBody>
      </p:sp>
      <p:graphicFrame>
        <p:nvGraphicFramePr>
          <p:cNvPr id="17" name="Tabulka 16"/>
          <p:cNvGraphicFramePr>
            <a:graphicFrameLocks noGrp="1"/>
          </p:cNvGraphicFramePr>
          <p:nvPr>
            <p:extLst>
              <p:ext uri="{D42A27DB-BD31-4B8C-83A1-F6EECF244321}">
                <p14:modId xmlns:p14="http://schemas.microsoft.com/office/powerpoint/2010/main" val="972630320"/>
              </p:ext>
            </p:extLst>
          </p:nvPr>
        </p:nvGraphicFramePr>
        <p:xfrm>
          <a:off x="653429" y="2167657"/>
          <a:ext cx="8010890" cy="4095458"/>
        </p:xfrm>
        <a:graphic>
          <a:graphicData uri="http://schemas.openxmlformats.org/drawingml/2006/table">
            <a:tbl>
              <a:tblPr firstRow="1" firstCol="1" bandRow="1">
                <a:tableStyleId>{073A0DAA-6AF3-43AB-8588-CEC1D06C72B9}</a:tableStyleId>
              </a:tblPr>
              <a:tblGrid>
                <a:gridCol w="1169006"/>
                <a:gridCol w="1069994"/>
                <a:gridCol w="1049741"/>
                <a:gridCol w="1066618"/>
                <a:gridCol w="1274767"/>
                <a:gridCol w="1066618"/>
                <a:gridCol w="1314146"/>
              </a:tblGrid>
              <a:tr h="1011920">
                <a:tc>
                  <a:txBody>
                    <a:bodyPr/>
                    <a:lstStyle/>
                    <a:p>
                      <a:pPr algn="ctr">
                        <a:lnSpc>
                          <a:spcPct val="115000"/>
                        </a:lnSpc>
                        <a:spcAft>
                          <a:spcPts val="0"/>
                        </a:spcAft>
                      </a:pPr>
                      <a:r>
                        <a:rPr lang="cs-CZ" sz="1600" b="0" dirty="0">
                          <a:effectLst/>
                        </a:rPr>
                        <a:t>Typ znečišťující látky</a:t>
                      </a:r>
                      <a:endParaRPr lang="cs-CZ" sz="20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 </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kotel ZP</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kotel dřevo</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dirty="0">
                          <a:effectLst/>
                        </a:rPr>
                        <a:t>Elektřina systémová</a:t>
                      </a:r>
                      <a:endParaRPr lang="cs-CZ" sz="20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Kotel HU pevný</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kotel HU mostecké</a:t>
                      </a:r>
                      <a:endParaRPr lang="cs-CZ" sz="2000" b="0">
                        <a:effectLst/>
                        <a:latin typeface="Calibri"/>
                        <a:ea typeface="Calibri"/>
                        <a:cs typeface="Times New Roman"/>
                      </a:endParaRPr>
                    </a:p>
                  </a:txBody>
                  <a:tcPr marL="44450" marR="44450" marT="0" marB="0" anchor="ctr"/>
                </a:tc>
              </a:tr>
              <a:tr h="513923">
                <a:tc>
                  <a:txBody>
                    <a:bodyPr/>
                    <a:lstStyle/>
                    <a:p>
                      <a:pPr algn="ctr">
                        <a:lnSpc>
                          <a:spcPct val="115000"/>
                        </a:lnSpc>
                        <a:spcAft>
                          <a:spcPts val="0"/>
                        </a:spcAft>
                      </a:pPr>
                      <a:r>
                        <a:rPr lang="cs-CZ" sz="1600" b="0" dirty="0">
                          <a:effectLst/>
                        </a:rPr>
                        <a:t>Tuhé látky</a:t>
                      </a:r>
                      <a:endParaRPr lang="cs-CZ" sz="20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(kg/MWh)</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0,002</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3,339032</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0,09253571</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2,539286</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2,01071429</a:t>
                      </a:r>
                      <a:endParaRPr lang="cs-CZ" sz="2000" b="0">
                        <a:effectLst/>
                        <a:latin typeface="Calibri"/>
                        <a:ea typeface="Calibri"/>
                        <a:cs typeface="Times New Roman"/>
                      </a:endParaRPr>
                    </a:p>
                  </a:txBody>
                  <a:tcPr marL="44450" marR="44450" marT="0" marB="0" anchor="ctr"/>
                </a:tc>
              </a:tr>
              <a:tr h="513923">
                <a:tc>
                  <a:txBody>
                    <a:bodyPr/>
                    <a:lstStyle/>
                    <a:p>
                      <a:pPr algn="ctr">
                        <a:lnSpc>
                          <a:spcPct val="115000"/>
                        </a:lnSpc>
                        <a:spcAft>
                          <a:spcPts val="0"/>
                        </a:spcAft>
                      </a:pPr>
                      <a:r>
                        <a:rPr lang="cs-CZ" sz="1600" b="0">
                          <a:effectLst/>
                        </a:rPr>
                        <a:t>SO2</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(kg/MWh)</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dirty="0">
                          <a:effectLst/>
                        </a:rPr>
                        <a:t>0,001</a:t>
                      </a:r>
                      <a:endParaRPr lang="cs-CZ" sz="20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0,267121</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1,74777143</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4,792857</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4,30357143</a:t>
                      </a:r>
                      <a:endParaRPr lang="cs-CZ" sz="2000" b="0">
                        <a:effectLst/>
                        <a:latin typeface="Calibri"/>
                        <a:ea typeface="Calibri"/>
                        <a:cs typeface="Times New Roman"/>
                      </a:endParaRPr>
                    </a:p>
                  </a:txBody>
                  <a:tcPr marL="44450" marR="44450" marT="0" marB="0" anchor="ctr"/>
                </a:tc>
              </a:tr>
              <a:tr h="513923">
                <a:tc>
                  <a:txBody>
                    <a:bodyPr/>
                    <a:lstStyle/>
                    <a:p>
                      <a:pPr algn="ctr">
                        <a:lnSpc>
                          <a:spcPct val="115000"/>
                        </a:lnSpc>
                        <a:spcAft>
                          <a:spcPts val="0"/>
                        </a:spcAft>
                      </a:pPr>
                      <a:r>
                        <a:rPr lang="cs-CZ" sz="1600" b="0">
                          <a:effectLst/>
                        </a:rPr>
                        <a:t>NOx</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(kg/MWh)</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0,168</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0,801368</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dirty="0">
                          <a:effectLst/>
                        </a:rPr>
                        <a:t>1,48463571</a:t>
                      </a:r>
                      <a:endParaRPr lang="cs-CZ" sz="2000" b="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0,610714</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0,60714286</a:t>
                      </a:r>
                      <a:endParaRPr lang="cs-CZ" sz="2000" b="0">
                        <a:effectLst/>
                        <a:latin typeface="Calibri"/>
                        <a:ea typeface="Calibri"/>
                        <a:cs typeface="Times New Roman"/>
                      </a:endParaRPr>
                    </a:p>
                  </a:txBody>
                  <a:tcPr marL="44450" marR="44450" marT="0" marB="0" anchor="ctr"/>
                </a:tc>
              </a:tr>
              <a:tr h="513923">
                <a:tc>
                  <a:txBody>
                    <a:bodyPr/>
                    <a:lstStyle/>
                    <a:p>
                      <a:pPr algn="ctr">
                        <a:lnSpc>
                          <a:spcPct val="115000"/>
                        </a:lnSpc>
                        <a:spcAft>
                          <a:spcPts val="0"/>
                        </a:spcAft>
                      </a:pPr>
                      <a:r>
                        <a:rPr lang="cs-CZ" sz="1600" b="0">
                          <a:effectLst/>
                        </a:rPr>
                        <a:t>CO</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(kg/MWh)</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0,034</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0,267121</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0,14035714</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9,157143</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9,15714286</a:t>
                      </a:r>
                      <a:endParaRPr lang="cs-CZ" sz="2000" b="0">
                        <a:effectLst/>
                        <a:latin typeface="Calibri"/>
                        <a:ea typeface="Calibri"/>
                        <a:cs typeface="Times New Roman"/>
                      </a:endParaRPr>
                    </a:p>
                  </a:txBody>
                  <a:tcPr marL="44450" marR="44450" marT="0" marB="0" anchor="ctr"/>
                </a:tc>
              </a:tr>
              <a:tr h="513923">
                <a:tc>
                  <a:txBody>
                    <a:bodyPr/>
                    <a:lstStyle/>
                    <a:p>
                      <a:pPr algn="ctr">
                        <a:lnSpc>
                          <a:spcPct val="115000"/>
                        </a:lnSpc>
                        <a:spcAft>
                          <a:spcPts val="0"/>
                        </a:spcAft>
                      </a:pPr>
                      <a:r>
                        <a:rPr lang="cs-CZ" sz="1600" b="0">
                          <a:effectLst/>
                        </a:rPr>
                        <a:t>CxHy</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(kg/MWh)</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198,429</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0,237739</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0,13928571</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2,035714</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1,80357143</a:t>
                      </a:r>
                      <a:endParaRPr lang="cs-CZ" sz="2000" b="0">
                        <a:effectLst/>
                        <a:latin typeface="Calibri"/>
                        <a:ea typeface="Calibri"/>
                        <a:cs typeface="Times New Roman"/>
                      </a:endParaRPr>
                    </a:p>
                  </a:txBody>
                  <a:tcPr marL="44450" marR="44450" marT="0" marB="0" anchor="ctr"/>
                </a:tc>
              </a:tr>
              <a:tr h="513923">
                <a:tc>
                  <a:txBody>
                    <a:bodyPr/>
                    <a:lstStyle/>
                    <a:p>
                      <a:pPr algn="ctr">
                        <a:lnSpc>
                          <a:spcPct val="115000"/>
                        </a:lnSpc>
                        <a:spcAft>
                          <a:spcPts val="0"/>
                        </a:spcAft>
                      </a:pPr>
                      <a:r>
                        <a:rPr lang="cs-CZ" sz="1600" b="0">
                          <a:effectLst/>
                        </a:rPr>
                        <a:t>CO2</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(kg/MWh)</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198,4</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0</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1160,71429</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a:effectLst/>
                        </a:rPr>
                        <a:t>357,1429</a:t>
                      </a:r>
                      <a:endParaRPr lang="cs-CZ" sz="2000" b="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cs-CZ" sz="1600" b="0" dirty="0">
                          <a:effectLst/>
                        </a:rPr>
                        <a:t>357,142857</a:t>
                      </a:r>
                      <a:endParaRPr lang="cs-CZ" sz="2000" b="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99004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500"/>
                            </p:stCondLst>
                            <p:childTnLst>
                              <p:par>
                                <p:cTn id="13" presetID="53"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4000"/>
                            </p:stCondLst>
                            <p:childTnLst>
                              <p:par>
                                <p:cTn id="19" presetID="53" presetClass="entr" presetSubtype="16"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22501"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Úspora spotřeby energie</a:t>
            </a:r>
          </a:p>
        </p:txBody>
      </p:sp>
      <p:graphicFrame>
        <p:nvGraphicFramePr>
          <p:cNvPr id="8" name="Tabulka 7"/>
          <p:cNvGraphicFramePr>
            <a:graphicFrameLocks noGrp="1"/>
          </p:cNvGraphicFramePr>
          <p:nvPr>
            <p:extLst>
              <p:ext uri="{D42A27DB-BD31-4B8C-83A1-F6EECF244321}">
                <p14:modId xmlns:p14="http://schemas.microsoft.com/office/powerpoint/2010/main" val="3799321157"/>
              </p:ext>
            </p:extLst>
          </p:nvPr>
        </p:nvGraphicFramePr>
        <p:xfrm>
          <a:off x="386535" y="2559667"/>
          <a:ext cx="8325924" cy="842923"/>
        </p:xfrm>
        <a:graphic>
          <a:graphicData uri="http://schemas.openxmlformats.org/drawingml/2006/table">
            <a:tbl>
              <a:tblPr firstRow="1" firstCol="1" bandRow="1">
                <a:tableStyleId>{073A0DAA-6AF3-43AB-8588-CEC1D06C72B9}</a:tableStyleId>
              </a:tblPr>
              <a:tblGrid>
                <a:gridCol w="6040377"/>
                <a:gridCol w="2285547"/>
              </a:tblGrid>
              <a:tr h="280027">
                <a:tc rowSpan="2">
                  <a:txBody>
                    <a:bodyPr/>
                    <a:lstStyle/>
                    <a:p>
                      <a:pPr algn="ctr">
                        <a:lnSpc>
                          <a:spcPct val="115000"/>
                        </a:lnSpc>
                        <a:spcAft>
                          <a:spcPts val="0"/>
                        </a:spcAft>
                      </a:pPr>
                      <a:r>
                        <a:rPr lang="cs-CZ" sz="2000" dirty="0">
                          <a:effectLst/>
                          <a:latin typeface="+mn-lt"/>
                        </a:rPr>
                        <a:t>Uspořená energie </a:t>
                      </a:r>
                      <a:endParaRPr lang="cs-CZ" sz="2000" dirty="0">
                        <a:effectLst/>
                        <a:latin typeface="+mn-lt"/>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2000" dirty="0" err="1">
                          <a:effectLst/>
                          <a:latin typeface="+mn-lt"/>
                        </a:rPr>
                        <a:t>MWh</a:t>
                      </a:r>
                      <a:endParaRPr lang="cs-CZ" sz="2000" dirty="0">
                        <a:effectLst/>
                        <a:latin typeface="+mn-lt"/>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92403">
                <a:tc vMerge="1">
                  <a:txBody>
                    <a:bodyPr/>
                    <a:lstStyle/>
                    <a:p>
                      <a:endParaRPr lang="cs-CZ"/>
                    </a:p>
                  </a:txBody>
                  <a:tcPr/>
                </a:tc>
                <a:tc>
                  <a:txBody>
                    <a:bodyPr/>
                    <a:lstStyle/>
                    <a:p>
                      <a:pPr algn="ctr">
                        <a:lnSpc>
                          <a:spcPct val="115000"/>
                        </a:lnSpc>
                        <a:spcAft>
                          <a:spcPts val="0"/>
                        </a:spcAft>
                      </a:pPr>
                      <a:r>
                        <a:rPr lang="cs-CZ" sz="2000" dirty="0">
                          <a:solidFill>
                            <a:schemeClr val="bg1"/>
                          </a:solidFill>
                          <a:effectLst/>
                        </a:rPr>
                        <a:t>0,14</a:t>
                      </a:r>
                      <a:endParaRPr lang="cs-CZ" sz="2000" dirty="0">
                        <a:solidFill>
                          <a:schemeClr val="bg1"/>
                        </a:solidFill>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35800"/>
                    </a:solidFill>
                  </a:tcPr>
                </a:tc>
              </a:tr>
            </a:tbl>
          </a:graphicData>
        </a:graphic>
      </p:graphicFrame>
      <p:sp>
        <p:nvSpPr>
          <p:cNvPr id="14" name="TextovéPole 13"/>
          <p:cNvSpPr txBox="1"/>
          <p:nvPr/>
        </p:nvSpPr>
        <p:spPr>
          <a:xfrm>
            <a:off x="251522" y="1133745"/>
            <a:ext cx="8595954" cy="1224951"/>
          </a:xfrm>
          <a:prstGeom prst="rect">
            <a:avLst/>
          </a:prstGeom>
          <a:noFill/>
        </p:spPr>
        <p:txBody>
          <a:bodyPr wrap="square" rtlCol="0">
            <a:spAutoFit/>
          </a:bodyPr>
          <a:lstStyle/>
          <a:p>
            <a:pPr marL="457200" indent="-457200" algn="ctr">
              <a:lnSpc>
                <a:spcPct val="115000"/>
              </a:lnSpc>
              <a:spcAft>
                <a:spcPts val="0"/>
              </a:spcAft>
              <a:buFont typeface="Arial" pitchFamily="34" charset="0"/>
              <a:buChar char="•"/>
            </a:pPr>
            <a:r>
              <a:rPr lang="cs-CZ" sz="3200" dirty="0">
                <a:solidFill>
                  <a:schemeClr val="bg1"/>
                </a:solidFill>
              </a:rPr>
              <a:t>Množství znečišťujících látek přepočtené na množství energie </a:t>
            </a:r>
            <a:r>
              <a:rPr lang="cs-CZ" sz="3200" dirty="0" smtClean="0">
                <a:solidFill>
                  <a:schemeClr val="bg1"/>
                </a:solidFill>
              </a:rPr>
              <a:t>kg pro jedno světlo.</a:t>
            </a:r>
            <a:endParaRPr lang="cs-CZ" sz="3200" dirty="0">
              <a:solidFill>
                <a:schemeClr val="bg1"/>
              </a:solidFill>
              <a:ea typeface="Calibri"/>
              <a:cs typeface="Times New Roman"/>
            </a:endParaRPr>
          </a:p>
        </p:txBody>
      </p:sp>
      <p:graphicFrame>
        <p:nvGraphicFramePr>
          <p:cNvPr id="17" name="Tabulka 16"/>
          <p:cNvGraphicFramePr>
            <a:graphicFrameLocks noGrp="1"/>
          </p:cNvGraphicFramePr>
          <p:nvPr>
            <p:extLst>
              <p:ext uri="{D42A27DB-BD31-4B8C-83A1-F6EECF244321}">
                <p14:modId xmlns:p14="http://schemas.microsoft.com/office/powerpoint/2010/main" val="2435739275"/>
              </p:ext>
            </p:extLst>
          </p:nvPr>
        </p:nvGraphicFramePr>
        <p:xfrm>
          <a:off x="379940" y="3499945"/>
          <a:ext cx="8339117" cy="2970141"/>
        </p:xfrm>
        <a:graphic>
          <a:graphicData uri="http://schemas.openxmlformats.org/drawingml/2006/table">
            <a:tbl>
              <a:tblPr firstRow="1" firstCol="1" bandRow="1">
                <a:tableStyleId>{073A0DAA-6AF3-43AB-8588-CEC1D06C72B9}</a:tableStyleId>
              </a:tblPr>
              <a:tblGrid>
                <a:gridCol w="1165683"/>
                <a:gridCol w="1045753"/>
                <a:gridCol w="1170166"/>
                <a:gridCol w="1357348"/>
                <a:gridCol w="1292338"/>
                <a:gridCol w="1062565"/>
                <a:gridCol w="1245264"/>
              </a:tblGrid>
              <a:tr h="833158">
                <a:tc>
                  <a:txBody>
                    <a:bodyPr/>
                    <a:lstStyle/>
                    <a:p>
                      <a:pPr algn="ctr">
                        <a:lnSpc>
                          <a:spcPct val="115000"/>
                        </a:lnSpc>
                        <a:spcAft>
                          <a:spcPts val="0"/>
                        </a:spcAft>
                      </a:pPr>
                      <a:r>
                        <a:rPr lang="cs-CZ" sz="1800" dirty="0">
                          <a:effectLst/>
                        </a:rPr>
                        <a:t>Typ znečišťující látky</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 </a:t>
                      </a:r>
                      <a:endParaRPr lang="cs-CZ" sz="1800" dirty="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kotel ZP</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kotel dřevo</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solidFill>
                            <a:schemeClr val="bg1"/>
                          </a:solidFill>
                          <a:effectLst/>
                        </a:rPr>
                        <a:t>Elektřina systémová</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ctr">
                        <a:lnSpc>
                          <a:spcPct val="115000"/>
                        </a:lnSpc>
                        <a:spcAft>
                          <a:spcPts val="0"/>
                        </a:spcAft>
                      </a:pPr>
                      <a:r>
                        <a:rPr lang="cs-CZ" sz="1800" dirty="0">
                          <a:effectLst/>
                        </a:rPr>
                        <a:t>Kotel HU pevný</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kotel HU mostecké</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6397">
                <a:tc>
                  <a:txBody>
                    <a:bodyPr/>
                    <a:lstStyle/>
                    <a:p>
                      <a:pPr algn="ctr">
                        <a:lnSpc>
                          <a:spcPct val="115000"/>
                        </a:lnSpc>
                        <a:spcAft>
                          <a:spcPts val="0"/>
                        </a:spcAft>
                      </a:pPr>
                      <a:r>
                        <a:rPr lang="cs-CZ" sz="1800" dirty="0">
                          <a:effectLst/>
                        </a:rPr>
                        <a:t>Tuhé látky</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0,000</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0,4674645</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a:solidFill>
                            <a:schemeClr val="bg1"/>
                          </a:solidFill>
                          <a:effectLst/>
                        </a:rPr>
                        <a:t>0,012955</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r">
                        <a:lnSpc>
                          <a:spcPct val="115000"/>
                        </a:lnSpc>
                        <a:spcAft>
                          <a:spcPts val="0"/>
                        </a:spcAft>
                      </a:pPr>
                      <a:r>
                        <a:rPr lang="cs-CZ" sz="1800">
                          <a:effectLst/>
                        </a:rPr>
                        <a:t>0,3555</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a:effectLst/>
                        </a:rPr>
                        <a:t>0,2815</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7719">
                <a:tc>
                  <a:txBody>
                    <a:bodyPr/>
                    <a:lstStyle/>
                    <a:p>
                      <a:pPr algn="ctr">
                        <a:lnSpc>
                          <a:spcPct val="115000"/>
                        </a:lnSpc>
                        <a:spcAft>
                          <a:spcPts val="0"/>
                        </a:spcAft>
                      </a:pPr>
                      <a:r>
                        <a:rPr lang="cs-CZ" sz="1800" dirty="0">
                          <a:effectLst/>
                        </a:rPr>
                        <a:t>SO2</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0,000</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0,037397</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a:solidFill>
                            <a:schemeClr val="bg1"/>
                          </a:solidFill>
                          <a:effectLst/>
                        </a:rPr>
                        <a:t>0,244688</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r">
                        <a:lnSpc>
                          <a:spcPct val="115000"/>
                        </a:lnSpc>
                        <a:spcAft>
                          <a:spcPts val="0"/>
                        </a:spcAft>
                      </a:pPr>
                      <a:r>
                        <a:rPr lang="cs-CZ" sz="1800">
                          <a:effectLst/>
                        </a:rPr>
                        <a:t>0,671</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a:effectLst/>
                        </a:rPr>
                        <a:t>0,6025</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7719">
                <a:tc>
                  <a:txBody>
                    <a:bodyPr/>
                    <a:lstStyle/>
                    <a:p>
                      <a:pPr algn="ctr">
                        <a:lnSpc>
                          <a:spcPct val="115000"/>
                        </a:lnSpc>
                        <a:spcAft>
                          <a:spcPts val="0"/>
                        </a:spcAft>
                      </a:pPr>
                      <a:r>
                        <a:rPr lang="cs-CZ" sz="1800" dirty="0" err="1">
                          <a:effectLst/>
                        </a:rPr>
                        <a:t>NOx</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0,024</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0,1121915</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a:solidFill>
                            <a:schemeClr val="bg1"/>
                          </a:solidFill>
                          <a:effectLst/>
                        </a:rPr>
                        <a:t>0,207849</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r">
                        <a:lnSpc>
                          <a:spcPct val="115000"/>
                        </a:lnSpc>
                        <a:spcAft>
                          <a:spcPts val="0"/>
                        </a:spcAft>
                      </a:pPr>
                      <a:r>
                        <a:rPr lang="cs-CZ" sz="1800">
                          <a:effectLst/>
                        </a:rPr>
                        <a:t>0,0855</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a:effectLst/>
                        </a:rPr>
                        <a:t>0,085</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7719">
                <a:tc>
                  <a:txBody>
                    <a:bodyPr/>
                    <a:lstStyle/>
                    <a:p>
                      <a:pPr algn="ctr">
                        <a:lnSpc>
                          <a:spcPct val="115000"/>
                        </a:lnSpc>
                        <a:spcAft>
                          <a:spcPts val="0"/>
                        </a:spcAft>
                      </a:pPr>
                      <a:r>
                        <a:rPr lang="cs-CZ" sz="1800" dirty="0">
                          <a:effectLst/>
                        </a:rPr>
                        <a:t>CO</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0,005</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0,037397</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a:solidFill>
                            <a:schemeClr val="bg1"/>
                          </a:solidFill>
                          <a:effectLst/>
                        </a:rPr>
                        <a:t>0,01965</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r">
                        <a:lnSpc>
                          <a:spcPct val="115000"/>
                        </a:lnSpc>
                        <a:spcAft>
                          <a:spcPts val="0"/>
                        </a:spcAft>
                      </a:pPr>
                      <a:r>
                        <a:rPr lang="cs-CZ" sz="1800" dirty="0">
                          <a:effectLst/>
                        </a:rPr>
                        <a:t>1,282</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a:effectLst/>
                        </a:rPr>
                        <a:t>1,282</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7719">
                <a:tc>
                  <a:txBody>
                    <a:bodyPr/>
                    <a:lstStyle/>
                    <a:p>
                      <a:pPr algn="ctr">
                        <a:lnSpc>
                          <a:spcPct val="115000"/>
                        </a:lnSpc>
                        <a:spcAft>
                          <a:spcPts val="0"/>
                        </a:spcAft>
                      </a:pPr>
                      <a:r>
                        <a:rPr lang="cs-CZ" sz="1800" dirty="0" err="1">
                          <a:effectLst/>
                        </a:rPr>
                        <a:t>CxHy</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27,780</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0,0332835</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a:solidFill>
                            <a:schemeClr val="bg1"/>
                          </a:solidFill>
                          <a:effectLst/>
                        </a:rPr>
                        <a:t>0,0195</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r">
                        <a:lnSpc>
                          <a:spcPct val="115000"/>
                        </a:lnSpc>
                        <a:spcAft>
                          <a:spcPts val="0"/>
                        </a:spcAft>
                      </a:pPr>
                      <a:r>
                        <a:rPr lang="cs-CZ" sz="1800" dirty="0">
                          <a:effectLst/>
                        </a:rPr>
                        <a:t>0,285</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a:effectLst/>
                        </a:rPr>
                        <a:t>0,2525</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7719">
                <a:tc>
                  <a:txBody>
                    <a:bodyPr/>
                    <a:lstStyle/>
                    <a:p>
                      <a:pPr algn="ctr">
                        <a:lnSpc>
                          <a:spcPct val="115000"/>
                        </a:lnSpc>
                        <a:spcAft>
                          <a:spcPts val="0"/>
                        </a:spcAft>
                      </a:pPr>
                      <a:r>
                        <a:rPr lang="cs-CZ" sz="1800" dirty="0">
                          <a:effectLst/>
                        </a:rPr>
                        <a:t>CO2</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cs-CZ" sz="1800">
                          <a:effectLst/>
                        </a:rPr>
                        <a:t>27,8</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cs-CZ" sz="1800">
                          <a:effectLst/>
                        </a:rPr>
                        <a:t>0</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a:lnSpc>
                          <a:spcPct val="115000"/>
                        </a:lnSpc>
                        <a:spcAft>
                          <a:spcPts val="0"/>
                        </a:spcAft>
                      </a:pPr>
                      <a:r>
                        <a:rPr lang="cs-CZ" sz="1800" dirty="0">
                          <a:solidFill>
                            <a:schemeClr val="bg1"/>
                          </a:solidFill>
                          <a:effectLst/>
                        </a:rPr>
                        <a:t>162,5</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r">
                        <a:lnSpc>
                          <a:spcPct val="115000"/>
                        </a:lnSpc>
                        <a:spcAft>
                          <a:spcPts val="0"/>
                        </a:spcAft>
                      </a:pPr>
                      <a:r>
                        <a:rPr lang="cs-CZ" sz="1800">
                          <a:effectLst/>
                        </a:rPr>
                        <a:t>50</a:t>
                      </a:r>
                      <a:endParaRPr lang="cs-CZ" sz="180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a:lnSpc>
                          <a:spcPct val="115000"/>
                        </a:lnSpc>
                        <a:spcAft>
                          <a:spcPts val="0"/>
                        </a:spcAft>
                      </a:pPr>
                      <a:r>
                        <a:rPr lang="cs-CZ" sz="1800" dirty="0">
                          <a:effectLst/>
                        </a:rPr>
                        <a:t>50</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87083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5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4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45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22501"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Úspora spotřeby energie</a:t>
            </a:r>
          </a:p>
        </p:txBody>
      </p:sp>
      <p:sp>
        <p:nvSpPr>
          <p:cNvPr id="14" name="TextovéPole 13"/>
          <p:cNvSpPr txBox="1"/>
          <p:nvPr/>
        </p:nvSpPr>
        <p:spPr>
          <a:xfrm>
            <a:off x="251522" y="1133745"/>
            <a:ext cx="8595954" cy="1224951"/>
          </a:xfrm>
          <a:prstGeom prst="rect">
            <a:avLst/>
          </a:prstGeom>
          <a:noFill/>
        </p:spPr>
        <p:txBody>
          <a:bodyPr wrap="square" rtlCol="0">
            <a:spAutoFit/>
          </a:bodyPr>
          <a:lstStyle/>
          <a:p>
            <a:pPr marL="457200" indent="-457200" algn="ctr">
              <a:lnSpc>
                <a:spcPct val="115000"/>
              </a:lnSpc>
              <a:spcAft>
                <a:spcPts val="0"/>
              </a:spcAft>
              <a:buFont typeface="Arial" pitchFamily="34" charset="0"/>
              <a:buChar char="•"/>
            </a:pPr>
            <a:r>
              <a:rPr lang="cs-CZ" sz="3200" dirty="0">
                <a:solidFill>
                  <a:schemeClr val="bg1"/>
                </a:solidFill>
              </a:rPr>
              <a:t>Množství znečišťujících látek přepočtené na množství energie </a:t>
            </a:r>
            <a:r>
              <a:rPr lang="cs-CZ" sz="3200" dirty="0" smtClean="0">
                <a:solidFill>
                  <a:schemeClr val="bg1"/>
                </a:solidFill>
              </a:rPr>
              <a:t>kg pro celou školu.</a:t>
            </a:r>
            <a:endParaRPr lang="cs-CZ" sz="3200" dirty="0">
              <a:solidFill>
                <a:schemeClr val="bg1"/>
              </a:solidFill>
              <a:ea typeface="Calibri"/>
              <a:cs typeface="Times New Roman"/>
            </a:endParaRPr>
          </a:p>
        </p:txBody>
      </p:sp>
      <p:graphicFrame>
        <p:nvGraphicFramePr>
          <p:cNvPr id="18" name="Tabulka 17"/>
          <p:cNvGraphicFramePr>
            <a:graphicFrameLocks noGrp="1"/>
          </p:cNvGraphicFramePr>
          <p:nvPr>
            <p:extLst>
              <p:ext uri="{D42A27DB-BD31-4B8C-83A1-F6EECF244321}">
                <p14:modId xmlns:p14="http://schemas.microsoft.com/office/powerpoint/2010/main" val="869051892"/>
              </p:ext>
            </p:extLst>
          </p:nvPr>
        </p:nvGraphicFramePr>
        <p:xfrm>
          <a:off x="386535" y="2559667"/>
          <a:ext cx="8325924" cy="842923"/>
        </p:xfrm>
        <a:graphic>
          <a:graphicData uri="http://schemas.openxmlformats.org/drawingml/2006/table">
            <a:tbl>
              <a:tblPr firstRow="1" firstCol="1" bandRow="1">
                <a:tableStyleId>{073A0DAA-6AF3-43AB-8588-CEC1D06C72B9}</a:tableStyleId>
              </a:tblPr>
              <a:tblGrid>
                <a:gridCol w="6040377"/>
                <a:gridCol w="2285547"/>
              </a:tblGrid>
              <a:tr h="280027">
                <a:tc rowSpan="2">
                  <a:txBody>
                    <a:bodyPr/>
                    <a:lstStyle/>
                    <a:p>
                      <a:pPr algn="ctr">
                        <a:lnSpc>
                          <a:spcPct val="115000"/>
                        </a:lnSpc>
                        <a:spcAft>
                          <a:spcPts val="0"/>
                        </a:spcAft>
                      </a:pPr>
                      <a:r>
                        <a:rPr lang="cs-CZ" sz="2000" dirty="0">
                          <a:effectLst/>
                          <a:latin typeface="+mn-lt"/>
                        </a:rPr>
                        <a:t>Uspořená energie </a:t>
                      </a:r>
                      <a:endParaRPr lang="cs-CZ" sz="2000" dirty="0">
                        <a:effectLst/>
                        <a:latin typeface="+mn-lt"/>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2000" dirty="0" err="1">
                          <a:effectLst/>
                          <a:latin typeface="+mn-lt"/>
                        </a:rPr>
                        <a:t>MWh</a:t>
                      </a:r>
                      <a:endParaRPr lang="cs-CZ" sz="2000" dirty="0">
                        <a:effectLst/>
                        <a:latin typeface="+mn-lt"/>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92403">
                <a:tc vMerge="1">
                  <a:txBody>
                    <a:bodyPr/>
                    <a:lstStyle/>
                    <a:p>
                      <a:endParaRPr lang="cs-CZ"/>
                    </a:p>
                  </a:txBody>
                  <a:tcPr/>
                </a:tc>
                <a:tc>
                  <a:txBody>
                    <a:bodyPr/>
                    <a:lstStyle/>
                    <a:p>
                      <a:pPr algn="ctr">
                        <a:lnSpc>
                          <a:spcPct val="115000"/>
                        </a:lnSpc>
                        <a:spcAft>
                          <a:spcPts val="0"/>
                        </a:spcAft>
                      </a:pPr>
                      <a:r>
                        <a:rPr lang="cs-CZ" sz="2000" dirty="0" smtClean="0">
                          <a:solidFill>
                            <a:schemeClr val="bg1"/>
                          </a:solidFill>
                          <a:effectLst/>
                        </a:rPr>
                        <a:t>64,4</a:t>
                      </a:r>
                      <a:endParaRPr lang="cs-CZ" sz="2000" dirty="0">
                        <a:solidFill>
                          <a:schemeClr val="bg1"/>
                        </a:solidFill>
                        <a:effectLst/>
                        <a:latin typeface="Calibri"/>
                        <a:ea typeface="Calibri"/>
                        <a:cs typeface="Times New Roman"/>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35800"/>
                    </a:solidFill>
                  </a:tcPr>
                </a:tc>
              </a:tr>
            </a:tbl>
          </a:graphicData>
        </a:graphic>
      </p:graphicFrame>
      <p:graphicFrame>
        <p:nvGraphicFramePr>
          <p:cNvPr id="19" name="Tabulka 18"/>
          <p:cNvGraphicFramePr>
            <a:graphicFrameLocks noGrp="1"/>
          </p:cNvGraphicFramePr>
          <p:nvPr>
            <p:extLst>
              <p:ext uri="{D42A27DB-BD31-4B8C-83A1-F6EECF244321}">
                <p14:modId xmlns:p14="http://schemas.microsoft.com/office/powerpoint/2010/main" val="3331459365"/>
              </p:ext>
            </p:extLst>
          </p:nvPr>
        </p:nvGraphicFramePr>
        <p:xfrm>
          <a:off x="379940" y="3499945"/>
          <a:ext cx="8339117" cy="2970141"/>
        </p:xfrm>
        <a:graphic>
          <a:graphicData uri="http://schemas.openxmlformats.org/drawingml/2006/table">
            <a:tbl>
              <a:tblPr firstRow="1" firstCol="1" bandRow="1">
                <a:tableStyleId>{073A0DAA-6AF3-43AB-8588-CEC1D06C72B9}</a:tableStyleId>
              </a:tblPr>
              <a:tblGrid>
                <a:gridCol w="1165683"/>
                <a:gridCol w="1045753"/>
                <a:gridCol w="1170166"/>
                <a:gridCol w="1357348"/>
                <a:gridCol w="1292338"/>
                <a:gridCol w="1062565"/>
                <a:gridCol w="1245264"/>
              </a:tblGrid>
              <a:tr h="833158">
                <a:tc>
                  <a:txBody>
                    <a:bodyPr/>
                    <a:lstStyle/>
                    <a:p>
                      <a:pPr algn="ctr">
                        <a:lnSpc>
                          <a:spcPct val="115000"/>
                        </a:lnSpc>
                        <a:spcAft>
                          <a:spcPts val="0"/>
                        </a:spcAft>
                      </a:pPr>
                      <a:r>
                        <a:rPr lang="cs-CZ" sz="1800" dirty="0">
                          <a:effectLst/>
                        </a:rPr>
                        <a:t>Typ znečišťující látky</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 </a:t>
                      </a:r>
                      <a:endParaRPr lang="cs-CZ" sz="1800" dirty="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kotel ZP</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kotel dřevo</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solidFill>
                            <a:schemeClr val="bg1"/>
                          </a:solidFill>
                          <a:effectLst/>
                        </a:rPr>
                        <a:t>Elektřina systémová</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ctr">
                        <a:lnSpc>
                          <a:spcPct val="115000"/>
                        </a:lnSpc>
                        <a:spcAft>
                          <a:spcPts val="0"/>
                        </a:spcAft>
                      </a:pPr>
                      <a:r>
                        <a:rPr lang="cs-CZ" sz="1800" dirty="0">
                          <a:effectLst/>
                        </a:rPr>
                        <a:t>Kotel HU pevný</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a:effectLst/>
                        </a:rPr>
                        <a:t>kotel HU mostecké</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6397">
                <a:tc>
                  <a:txBody>
                    <a:bodyPr/>
                    <a:lstStyle/>
                    <a:p>
                      <a:pPr algn="ctr">
                        <a:lnSpc>
                          <a:spcPct val="115000"/>
                        </a:lnSpc>
                        <a:spcAft>
                          <a:spcPts val="0"/>
                        </a:spcAft>
                      </a:pPr>
                      <a:r>
                        <a:rPr lang="cs-CZ" sz="1800" dirty="0">
                          <a:effectLst/>
                        </a:rPr>
                        <a:t>Tuhé látky</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smtClean="0">
                          <a:effectLst/>
                          <a:latin typeface="Calibri"/>
                          <a:ea typeface="Calibri"/>
                          <a:cs typeface="Times New Roman"/>
                        </a:rPr>
                        <a:t>0,131</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smtClean="0">
                          <a:effectLst/>
                          <a:latin typeface="Calibri"/>
                          <a:ea typeface="Calibri"/>
                          <a:cs typeface="Times New Roman"/>
                        </a:rPr>
                        <a:t>208,78968</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smtClean="0">
                          <a:solidFill>
                            <a:schemeClr val="bg1"/>
                          </a:solidFill>
                          <a:effectLst/>
                        </a:rPr>
                        <a:t>5,78625821</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ctr"/>
                      <a:r>
                        <a:rPr lang="cs-CZ" dirty="0" smtClean="0"/>
                        <a:t>158,7815</a:t>
                      </a:r>
                      <a:endParaRPr lang="cs-CZ" dirty="0"/>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dirty="0" smtClean="0"/>
                        <a:t>125,729964</a:t>
                      </a:r>
                      <a:endParaRPr lang="cs-CZ" dirty="0"/>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7719">
                <a:tc>
                  <a:txBody>
                    <a:bodyPr/>
                    <a:lstStyle/>
                    <a:p>
                      <a:pPr algn="ctr">
                        <a:lnSpc>
                          <a:spcPct val="115000"/>
                        </a:lnSpc>
                        <a:spcAft>
                          <a:spcPts val="0"/>
                        </a:spcAft>
                      </a:pPr>
                      <a:r>
                        <a:rPr lang="cs-CZ" sz="1800" dirty="0">
                          <a:effectLst/>
                        </a:rPr>
                        <a:t>SO2</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smtClean="0">
                          <a:effectLst/>
                          <a:latin typeface="Calibri"/>
                          <a:ea typeface="Calibri"/>
                          <a:cs typeface="Times New Roman"/>
                        </a:rPr>
                        <a:t>0,063</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smtClean="0">
                          <a:effectLst/>
                          <a:latin typeface="Calibri"/>
                          <a:ea typeface="Calibri"/>
                          <a:cs typeface="Times New Roman"/>
                        </a:rPr>
                        <a:t>16,7031029</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smtClean="0">
                          <a:solidFill>
                            <a:schemeClr val="bg1"/>
                          </a:solidFill>
                          <a:effectLst/>
                        </a:rPr>
                        <a:t>109,288147</a:t>
                      </a: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ctr"/>
                      <a:r>
                        <a:rPr lang="cs-CZ" dirty="0" smtClean="0"/>
                        <a:t>299,6974</a:t>
                      </a:r>
                      <a:endParaRPr lang="cs-CZ" dirty="0"/>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dirty="0" smtClean="0"/>
                        <a:t>269,102321</a:t>
                      </a:r>
                      <a:endParaRPr lang="cs-CZ" dirty="0"/>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7719">
                <a:tc>
                  <a:txBody>
                    <a:bodyPr/>
                    <a:lstStyle/>
                    <a:p>
                      <a:pPr algn="ctr">
                        <a:lnSpc>
                          <a:spcPct val="115000"/>
                        </a:lnSpc>
                        <a:spcAft>
                          <a:spcPts val="0"/>
                        </a:spcAft>
                      </a:pPr>
                      <a:r>
                        <a:rPr lang="cs-CZ" sz="1800" dirty="0" err="1">
                          <a:effectLst/>
                        </a:rPr>
                        <a:t>NOx</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smtClean="0">
                          <a:effectLst/>
                          <a:latin typeface="Calibri"/>
                          <a:ea typeface="Calibri"/>
                          <a:cs typeface="Times New Roman"/>
                        </a:rPr>
                        <a:t>10,509</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smtClean="0">
                          <a:effectLst/>
                          <a:latin typeface="Calibri"/>
                          <a:ea typeface="Calibri"/>
                          <a:cs typeface="Times New Roman"/>
                        </a:rPr>
                        <a:t>50,1095321</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smtClean="0">
                          <a:solidFill>
                            <a:schemeClr val="bg1"/>
                          </a:solidFill>
                          <a:effectLst/>
                          <a:latin typeface="+mn-lt"/>
                          <a:ea typeface="+mn-ea"/>
                          <a:cs typeface="+mn-cs"/>
                        </a:rPr>
                        <a:t>92,8342712</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ctr"/>
                      <a:r>
                        <a:rPr lang="cs-CZ" dirty="0" smtClean="0"/>
                        <a:t>38,18796</a:t>
                      </a:r>
                      <a:endParaRPr lang="cs-CZ" dirty="0"/>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dirty="0" smtClean="0"/>
                        <a:t>37,9646429</a:t>
                      </a:r>
                      <a:endParaRPr lang="cs-CZ" dirty="0"/>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7719">
                <a:tc>
                  <a:txBody>
                    <a:bodyPr/>
                    <a:lstStyle/>
                    <a:p>
                      <a:pPr algn="ctr">
                        <a:lnSpc>
                          <a:spcPct val="115000"/>
                        </a:lnSpc>
                        <a:spcAft>
                          <a:spcPts val="0"/>
                        </a:spcAft>
                      </a:pPr>
                      <a:r>
                        <a:rPr lang="cs-CZ" sz="1800" dirty="0">
                          <a:effectLst/>
                        </a:rPr>
                        <a:t>CO</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smtClean="0">
                          <a:effectLst/>
                          <a:latin typeface="Calibri"/>
                          <a:ea typeface="Calibri"/>
                          <a:cs typeface="Times New Roman"/>
                        </a:rPr>
                        <a:t>2,102</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smtClean="0">
                          <a:effectLst/>
                          <a:latin typeface="Calibri"/>
                          <a:ea typeface="Calibri"/>
                          <a:cs typeface="Times New Roman"/>
                        </a:rPr>
                        <a:t>16,7031029</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smtClean="0">
                          <a:solidFill>
                            <a:schemeClr val="bg1"/>
                          </a:solidFill>
                          <a:effectLst/>
                          <a:latin typeface="+mn-lt"/>
                          <a:ea typeface="+mn-ea"/>
                          <a:cs typeface="+mn-cs"/>
                        </a:rPr>
                        <a:t>8,77653214</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ctr"/>
                      <a:r>
                        <a:rPr lang="cs-CZ" dirty="0" smtClean="0"/>
                        <a:t>572,5961</a:t>
                      </a:r>
                      <a:endParaRPr lang="cs-CZ" dirty="0"/>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dirty="0" smtClean="0"/>
                        <a:t>572,596143</a:t>
                      </a:r>
                      <a:endParaRPr lang="cs-CZ" dirty="0"/>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7719">
                <a:tc>
                  <a:txBody>
                    <a:bodyPr/>
                    <a:lstStyle/>
                    <a:p>
                      <a:pPr algn="ctr">
                        <a:lnSpc>
                          <a:spcPct val="115000"/>
                        </a:lnSpc>
                        <a:spcAft>
                          <a:spcPts val="0"/>
                        </a:spcAft>
                      </a:pPr>
                      <a:r>
                        <a:rPr lang="cs-CZ" sz="1800" dirty="0" err="1">
                          <a:effectLst/>
                        </a:rPr>
                        <a:t>CxHy</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smtClean="0">
                          <a:effectLst/>
                          <a:latin typeface="Calibri"/>
                          <a:ea typeface="Calibri"/>
                          <a:cs typeface="Times New Roman"/>
                        </a:rPr>
                        <a:t>12407,739</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800" dirty="0" smtClean="0">
                          <a:effectLst/>
                          <a:latin typeface="Calibri"/>
                          <a:ea typeface="Calibri"/>
                          <a:cs typeface="Times New Roman"/>
                        </a:rPr>
                        <a:t>14,8658375</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lnSpc>
                          <a:spcPct val="115000"/>
                        </a:lnSpc>
                        <a:spcAft>
                          <a:spcPts val="0"/>
                        </a:spcAft>
                      </a:pPr>
                      <a:r>
                        <a:rPr lang="cs-CZ" sz="1800" dirty="0" smtClean="0">
                          <a:solidFill>
                            <a:schemeClr val="bg1"/>
                          </a:solidFill>
                          <a:effectLst/>
                        </a:rPr>
                        <a:t>8,70953571</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ctr"/>
                      <a:r>
                        <a:rPr lang="cs-CZ" dirty="0" smtClean="0"/>
                        <a:t>127,2932</a:t>
                      </a:r>
                      <a:endParaRPr lang="cs-CZ" dirty="0"/>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dirty="0" smtClean="0"/>
                        <a:t>112,777321</a:t>
                      </a:r>
                      <a:endParaRPr lang="cs-CZ" dirty="0"/>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7719">
                <a:tc>
                  <a:txBody>
                    <a:bodyPr/>
                    <a:lstStyle/>
                    <a:p>
                      <a:pPr algn="ctr">
                        <a:lnSpc>
                          <a:spcPct val="115000"/>
                        </a:lnSpc>
                        <a:spcAft>
                          <a:spcPts val="0"/>
                        </a:spcAft>
                      </a:pPr>
                      <a:r>
                        <a:rPr lang="cs-CZ" sz="1800" dirty="0">
                          <a:effectLst/>
                        </a:rPr>
                        <a:t>CO2</a:t>
                      </a:r>
                      <a:endParaRPr lang="cs-CZ" sz="1800" dirty="0">
                        <a:effectLst/>
                        <a:latin typeface="Calibri"/>
                        <a:ea typeface="Calibri"/>
                        <a:cs typeface="Times New Roman"/>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cs-CZ" sz="1800">
                          <a:effectLst/>
                        </a:rPr>
                        <a:t>kg</a:t>
                      </a:r>
                      <a:endParaRPr lang="cs-CZ" sz="1800">
                        <a:effectLst/>
                        <a:latin typeface="Calibri"/>
                        <a:ea typeface="Calibri"/>
                        <a:cs typeface="Times New Roman"/>
                      </a:endParaRPr>
                    </a:p>
                  </a:txBody>
                  <a:tcPr marL="44450" marR="4445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cs-CZ" sz="1800" dirty="0" smtClean="0">
                          <a:effectLst/>
                          <a:latin typeface="Calibri"/>
                          <a:ea typeface="Calibri"/>
                          <a:cs typeface="Times New Roman"/>
                        </a:rPr>
                        <a:t>12407,7</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cs-CZ" sz="1800" dirty="0" smtClean="0">
                          <a:effectLst/>
                          <a:latin typeface="Calibri"/>
                          <a:ea typeface="Calibri"/>
                          <a:cs typeface="Times New Roman"/>
                        </a:rPr>
                        <a:t>0</a:t>
                      </a:r>
                      <a:endParaRPr lang="cs-CZ" sz="1800" dirty="0">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a:lnSpc>
                          <a:spcPct val="115000"/>
                        </a:lnSpc>
                        <a:spcAft>
                          <a:spcPts val="0"/>
                        </a:spcAft>
                      </a:pPr>
                      <a:r>
                        <a:rPr lang="cs-CZ" sz="1800" dirty="0" smtClean="0">
                          <a:solidFill>
                            <a:schemeClr val="bg1"/>
                          </a:solidFill>
                          <a:effectLst/>
                        </a:rPr>
                        <a:t>72579,4643</a:t>
                      </a:r>
                      <a:endParaRPr lang="cs-CZ" sz="1800" dirty="0">
                        <a:solidFill>
                          <a:schemeClr val="bg1"/>
                        </a:solidFill>
                        <a:effectLst/>
                        <a:latin typeface="Calibri"/>
                        <a:ea typeface="Calibri"/>
                        <a:cs typeface="Times New Roman"/>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00"/>
                    </a:solidFill>
                  </a:tcPr>
                </a:tc>
                <a:tc>
                  <a:txBody>
                    <a:bodyPr/>
                    <a:lstStyle/>
                    <a:p>
                      <a:pPr algn="ctr"/>
                      <a:r>
                        <a:rPr lang="cs-CZ" dirty="0" smtClean="0"/>
                        <a:t>22332,14</a:t>
                      </a:r>
                      <a:endParaRPr lang="cs-CZ" dirty="0"/>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cs-CZ" dirty="0" smtClean="0"/>
                        <a:t>22332,1429</a:t>
                      </a:r>
                      <a:endParaRPr lang="cs-CZ" dirty="0"/>
                    </a:p>
                  </a:txBody>
                  <a:tcPr marL="44450" marR="4445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18275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5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40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45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3" name="Tabulka 2"/>
          <p:cNvGraphicFramePr>
            <a:graphicFrameLocks noGrp="1"/>
          </p:cNvGraphicFramePr>
          <p:nvPr>
            <p:extLst>
              <p:ext uri="{D42A27DB-BD31-4B8C-83A1-F6EECF244321}">
                <p14:modId xmlns:p14="http://schemas.microsoft.com/office/powerpoint/2010/main" val="3002778562"/>
              </p:ext>
            </p:extLst>
          </p:nvPr>
        </p:nvGraphicFramePr>
        <p:xfrm>
          <a:off x="521551" y="1688207"/>
          <a:ext cx="8055895" cy="4645442"/>
        </p:xfrm>
        <a:graphic>
          <a:graphicData uri="http://schemas.openxmlformats.org/drawingml/2006/table">
            <a:tbl>
              <a:tblPr firstRow="1" firstCol="1" bandRow="1">
                <a:tableStyleId>{5202B0CA-FC54-4496-8BCA-5EF66A818D29}</a:tableStyleId>
              </a:tblPr>
              <a:tblGrid>
                <a:gridCol w="3963544"/>
                <a:gridCol w="1842326"/>
                <a:gridCol w="2250025"/>
              </a:tblGrid>
              <a:tr h="588422">
                <a:tc gridSpan="3">
                  <a:txBody>
                    <a:bodyPr/>
                    <a:lstStyle/>
                    <a:p>
                      <a:pPr algn="ctr">
                        <a:lnSpc>
                          <a:spcPct val="115000"/>
                        </a:lnSpc>
                        <a:spcAft>
                          <a:spcPts val="0"/>
                        </a:spcAft>
                      </a:pPr>
                      <a:endParaRPr lang="cs-CZ" sz="1800" b="0" dirty="0">
                        <a:effectLst/>
                        <a:latin typeface="Calibri"/>
                        <a:ea typeface="Calibri"/>
                        <a:cs typeface="Times New Roman"/>
                      </a:endParaRPr>
                    </a:p>
                  </a:txBody>
                  <a:tcPr marL="68580" marR="68580" marT="0" marB="0">
                    <a:lnB w="12700" cap="flat" cmpd="sng" algn="ctr">
                      <a:solidFill>
                        <a:schemeClr val="bg1"/>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r>
              <a:tr h="368820">
                <a:tc>
                  <a:txBody>
                    <a:bodyPr/>
                    <a:lstStyle/>
                    <a:p>
                      <a:pPr algn="just">
                        <a:lnSpc>
                          <a:spcPct val="115000"/>
                        </a:lnSpc>
                        <a:spcAft>
                          <a:spcPts val="0"/>
                        </a:spcAft>
                      </a:pPr>
                      <a:r>
                        <a:rPr lang="cs-CZ" sz="1200" dirty="0">
                          <a:solidFill>
                            <a:schemeClr val="bg1"/>
                          </a:solidFill>
                          <a:effectLst/>
                        </a:rPr>
                        <a:t> </a:t>
                      </a:r>
                      <a:endParaRPr lang="cs-CZ" sz="110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cs-CZ" sz="1600" b="1" i="1" dirty="0">
                          <a:solidFill>
                            <a:schemeClr val="bg1"/>
                          </a:solidFill>
                          <a:effectLst/>
                        </a:rPr>
                        <a:t>Zářivka</a:t>
                      </a:r>
                      <a:endParaRPr lang="cs-CZ" sz="1400" b="1" i="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cs-CZ" sz="1600" b="1" i="1" dirty="0">
                          <a:solidFill>
                            <a:schemeClr val="bg1"/>
                          </a:solidFill>
                          <a:effectLst/>
                        </a:rPr>
                        <a:t>LED světlo</a:t>
                      </a:r>
                      <a:endParaRPr lang="cs-CZ" sz="1400" b="1" i="1"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68820">
                <a:tc>
                  <a:txBody>
                    <a:bodyPr/>
                    <a:lstStyle/>
                    <a:p>
                      <a:pPr algn="l">
                        <a:lnSpc>
                          <a:spcPct val="115000"/>
                        </a:lnSpc>
                        <a:spcAft>
                          <a:spcPts val="0"/>
                        </a:spcAft>
                      </a:pPr>
                      <a:r>
                        <a:rPr lang="cs-CZ" sz="1600" dirty="0">
                          <a:solidFill>
                            <a:schemeClr val="bg1"/>
                          </a:solidFill>
                          <a:effectLst/>
                        </a:rPr>
                        <a:t>Výkon (W)</a:t>
                      </a:r>
                      <a:endParaRPr lang="cs-CZ" sz="1400" dirty="0">
                        <a:solidFill>
                          <a:schemeClr val="bg1"/>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cs-CZ" sz="1600" dirty="0">
                          <a:effectLst/>
                        </a:rPr>
                        <a:t>36</a:t>
                      </a: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600" dirty="0">
                          <a:effectLst/>
                        </a:rPr>
                        <a:t>8,3</a:t>
                      </a: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8820">
                <a:tc>
                  <a:txBody>
                    <a:bodyPr/>
                    <a:lstStyle/>
                    <a:p>
                      <a:pPr algn="l">
                        <a:lnSpc>
                          <a:spcPct val="115000"/>
                        </a:lnSpc>
                        <a:spcAft>
                          <a:spcPts val="0"/>
                        </a:spcAft>
                      </a:pPr>
                      <a:r>
                        <a:rPr lang="cs-CZ" sz="1600" dirty="0">
                          <a:solidFill>
                            <a:schemeClr val="bg1"/>
                          </a:solidFill>
                          <a:effectLst/>
                        </a:rPr>
                        <a:t>Napětí (V)</a:t>
                      </a:r>
                      <a:endParaRPr lang="cs-CZ" sz="1400" dirty="0">
                        <a:solidFill>
                          <a:schemeClr val="bg1"/>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cs-CZ" sz="1600" dirty="0">
                          <a:effectLst/>
                        </a:rPr>
                        <a:t>230</a:t>
                      </a: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600">
                          <a:effectLst/>
                        </a:rPr>
                        <a:t>230</a:t>
                      </a:r>
                      <a:endParaRPr lang="cs-CZ" sz="140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8820">
                <a:tc>
                  <a:txBody>
                    <a:bodyPr/>
                    <a:lstStyle/>
                    <a:p>
                      <a:pPr algn="l">
                        <a:lnSpc>
                          <a:spcPct val="115000"/>
                        </a:lnSpc>
                        <a:spcAft>
                          <a:spcPts val="0"/>
                        </a:spcAft>
                      </a:pPr>
                      <a:r>
                        <a:rPr lang="cs-CZ" sz="1600" dirty="0">
                          <a:solidFill>
                            <a:schemeClr val="bg1"/>
                          </a:solidFill>
                          <a:effectLst/>
                        </a:rPr>
                        <a:t>Proud (A)</a:t>
                      </a:r>
                      <a:endParaRPr lang="cs-CZ" sz="1400" dirty="0">
                        <a:solidFill>
                          <a:schemeClr val="bg1"/>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cs-CZ" sz="1600">
                          <a:effectLst/>
                        </a:rPr>
                        <a:t>0,4</a:t>
                      </a:r>
                      <a:endParaRPr lang="cs-CZ" sz="140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600" dirty="0">
                          <a:effectLst/>
                        </a:rPr>
                        <a:t>0,036</a:t>
                      </a: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8820">
                <a:tc>
                  <a:txBody>
                    <a:bodyPr/>
                    <a:lstStyle/>
                    <a:p>
                      <a:pPr algn="l">
                        <a:lnSpc>
                          <a:spcPct val="115000"/>
                        </a:lnSpc>
                        <a:spcAft>
                          <a:spcPts val="0"/>
                        </a:spcAft>
                      </a:pPr>
                      <a:r>
                        <a:rPr lang="cs-CZ" sz="1600" dirty="0">
                          <a:solidFill>
                            <a:schemeClr val="bg1"/>
                          </a:solidFill>
                          <a:effectLst/>
                        </a:rPr>
                        <a:t>Intenzita osvětlení </a:t>
                      </a:r>
                      <a:r>
                        <a:rPr lang="cs-CZ" sz="1600" dirty="0" smtClean="0">
                          <a:solidFill>
                            <a:schemeClr val="bg1"/>
                          </a:solidFill>
                          <a:effectLst/>
                        </a:rPr>
                        <a:t> (lux)</a:t>
                      </a:r>
                      <a:endParaRPr lang="cs-CZ" sz="1400" dirty="0">
                        <a:solidFill>
                          <a:schemeClr val="bg1"/>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cs-CZ" sz="1600" dirty="0">
                          <a:effectLst/>
                        </a:rPr>
                        <a:t>Až 60 (Ø 46)</a:t>
                      </a: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600" dirty="0">
                          <a:effectLst/>
                        </a:rPr>
                        <a:t>Až 120 (Ø 51)</a:t>
                      </a: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8820">
                <a:tc>
                  <a:txBody>
                    <a:bodyPr/>
                    <a:lstStyle/>
                    <a:p>
                      <a:pPr algn="l">
                        <a:lnSpc>
                          <a:spcPct val="115000"/>
                        </a:lnSpc>
                        <a:spcAft>
                          <a:spcPts val="0"/>
                        </a:spcAft>
                      </a:pPr>
                      <a:r>
                        <a:rPr lang="cs-CZ" sz="1600" dirty="0">
                          <a:solidFill>
                            <a:schemeClr val="bg1"/>
                          </a:solidFill>
                          <a:effectLst/>
                        </a:rPr>
                        <a:t>Spotřebovaná el. energie (Wh)</a:t>
                      </a:r>
                      <a:endParaRPr lang="cs-CZ" sz="1400" dirty="0">
                        <a:solidFill>
                          <a:schemeClr val="bg1"/>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cs-CZ" sz="1600">
                          <a:effectLst/>
                        </a:rPr>
                        <a:t>92</a:t>
                      </a:r>
                      <a:endParaRPr lang="cs-CZ" sz="140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600" dirty="0">
                          <a:effectLst/>
                        </a:rPr>
                        <a:t>8,3</a:t>
                      </a: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8820">
                <a:tc>
                  <a:txBody>
                    <a:bodyPr/>
                    <a:lstStyle/>
                    <a:p>
                      <a:pPr algn="l">
                        <a:lnSpc>
                          <a:spcPct val="115000"/>
                        </a:lnSpc>
                        <a:spcAft>
                          <a:spcPts val="0"/>
                        </a:spcAft>
                      </a:pPr>
                      <a:r>
                        <a:rPr lang="cs-CZ" sz="1600" dirty="0">
                          <a:solidFill>
                            <a:schemeClr val="bg1"/>
                          </a:solidFill>
                          <a:effectLst/>
                        </a:rPr>
                        <a:t>Wh/7 </a:t>
                      </a:r>
                      <a:r>
                        <a:rPr lang="cs-CZ" sz="1600" dirty="0" smtClean="0">
                          <a:solidFill>
                            <a:schemeClr val="bg1"/>
                          </a:solidFill>
                          <a:effectLst/>
                        </a:rPr>
                        <a:t>hod</a:t>
                      </a:r>
                      <a:endParaRPr lang="cs-CZ" sz="1400" dirty="0">
                        <a:solidFill>
                          <a:schemeClr val="bg1"/>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cs-CZ" sz="1600">
                          <a:effectLst/>
                        </a:rPr>
                        <a:t>644</a:t>
                      </a:r>
                      <a:endParaRPr lang="cs-CZ" sz="140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600" dirty="0">
                          <a:effectLst/>
                        </a:rPr>
                        <a:t>58</a:t>
                      </a: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8820">
                <a:tc>
                  <a:txBody>
                    <a:bodyPr/>
                    <a:lstStyle/>
                    <a:p>
                      <a:pPr algn="l">
                        <a:lnSpc>
                          <a:spcPct val="115000"/>
                        </a:lnSpc>
                        <a:spcAft>
                          <a:spcPts val="0"/>
                        </a:spcAft>
                      </a:pPr>
                      <a:r>
                        <a:rPr lang="cs-CZ" sz="1600" dirty="0">
                          <a:solidFill>
                            <a:schemeClr val="bg1"/>
                          </a:solidFill>
                          <a:effectLst/>
                        </a:rPr>
                        <a:t>kWh (školní rok)</a:t>
                      </a:r>
                      <a:endParaRPr lang="cs-CZ" sz="1400" dirty="0">
                        <a:solidFill>
                          <a:schemeClr val="bg1"/>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cs-CZ" sz="1600">
                          <a:effectLst/>
                        </a:rPr>
                        <a:t>149,4</a:t>
                      </a:r>
                      <a:endParaRPr lang="cs-CZ" sz="140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600" dirty="0">
                          <a:effectLst/>
                        </a:rPr>
                        <a:t>13,46</a:t>
                      </a: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8820">
                <a:tc>
                  <a:txBody>
                    <a:bodyPr/>
                    <a:lstStyle/>
                    <a:p>
                      <a:pPr algn="l">
                        <a:lnSpc>
                          <a:spcPct val="115000"/>
                        </a:lnSpc>
                        <a:spcAft>
                          <a:spcPts val="0"/>
                        </a:spcAft>
                      </a:pPr>
                      <a:r>
                        <a:rPr lang="cs-CZ" sz="1600" dirty="0">
                          <a:solidFill>
                            <a:schemeClr val="bg1"/>
                          </a:solidFill>
                          <a:effectLst/>
                        </a:rPr>
                        <a:t>Pořizovací cena (Kč)</a:t>
                      </a:r>
                      <a:endParaRPr lang="cs-CZ" sz="1400" dirty="0">
                        <a:solidFill>
                          <a:schemeClr val="bg1"/>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cs-CZ" sz="1600">
                          <a:effectLst/>
                        </a:rPr>
                        <a:t>450</a:t>
                      </a:r>
                      <a:endParaRPr lang="cs-CZ" sz="140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600" dirty="0">
                          <a:effectLst/>
                        </a:rPr>
                        <a:t>1150</a:t>
                      </a: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8820">
                <a:tc>
                  <a:txBody>
                    <a:bodyPr/>
                    <a:lstStyle/>
                    <a:p>
                      <a:pPr algn="l">
                        <a:lnSpc>
                          <a:spcPct val="115000"/>
                        </a:lnSpc>
                        <a:spcAft>
                          <a:spcPts val="0"/>
                        </a:spcAft>
                      </a:pPr>
                      <a:r>
                        <a:rPr lang="cs-CZ" sz="1600" dirty="0">
                          <a:solidFill>
                            <a:schemeClr val="bg1"/>
                          </a:solidFill>
                          <a:effectLst/>
                        </a:rPr>
                        <a:t>Cena za energie za rok</a:t>
                      </a:r>
                      <a:endParaRPr lang="cs-CZ" sz="1400" dirty="0">
                        <a:solidFill>
                          <a:schemeClr val="bg1"/>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15000"/>
                        </a:lnSpc>
                        <a:spcAft>
                          <a:spcPts val="0"/>
                        </a:spcAft>
                      </a:pPr>
                      <a:r>
                        <a:rPr lang="cs-CZ" sz="1600">
                          <a:effectLst/>
                        </a:rPr>
                        <a:t>822 Kč</a:t>
                      </a:r>
                      <a:endParaRPr lang="cs-CZ" sz="140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cs-CZ" sz="1600" dirty="0">
                          <a:effectLst/>
                        </a:rPr>
                        <a:t>74 Kč</a:t>
                      </a: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8820">
                <a:tc>
                  <a:txBody>
                    <a:bodyPr/>
                    <a:lstStyle/>
                    <a:p>
                      <a:pPr algn="l">
                        <a:lnSpc>
                          <a:spcPct val="115000"/>
                        </a:lnSpc>
                        <a:spcAft>
                          <a:spcPts val="0"/>
                        </a:spcAft>
                      </a:pPr>
                      <a:r>
                        <a:rPr lang="cs-CZ" sz="1600" dirty="0" smtClean="0">
                          <a:solidFill>
                            <a:schemeClr val="bg1"/>
                          </a:solidFill>
                          <a:effectLst/>
                          <a:latin typeface="Calibri"/>
                          <a:ea typeface="Calibri"/>
                          <a:cs typeface="Times New Roman"/>
                        </a:rPr>
                        <a:t>Počet světel na naší škole (cca)</a:t>
                      </a:r>
                      <a:endParaRPr lang="cs-CZ" sz="1600" dirty="0">
                        <a:solidFill>
                          <a:schemeClr val="bg1"/>
                        </a:solidFill>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lnSpc>
                          <a:spcPct val="115000"/>
                        </a:lnSpc>
                        <a:spcAft>
                          <a:spcPts val="0"/>
                        </a:spcAft>
                      </a:pPr>
                      <a:r>
                        <a:rPr lang="cs-CZ" sz="1600" b="0" dirty="0" smtClean="0">
                          <a:effectLst/>
                          <a:latin typeface="Calibri"/>
                          <a:ea typeface="Calibri"/>
                          <a:cs typeface="Times New Roman"/>
                        </a:rPr>
                        <a:t>460</a:t>
                      </a:r>
                      <a:endParaRPr lang="cs-CZ" sz="1600" b="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lnSpc>
                          <a:spcPct val="115000"/>
                        </a:lnSpc>
                        <a:spcAft>
                          <a:spcPts val="0"/>
                        </a:spcAft>
                      </a:pPr>
                      <a:endParaRPr lang="cs-CZ" sz="1400" dirty="0">
                        <a:effectLst/>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Měření a výpočty</a:t>
            </a:r>
          </a:p>
        </p:txBody>
      </p:sp>
      <p:sp>
        <p:nvSpPr>
          <p:cNvPr id="14" name="TextovéPole 13"/>
          <p:cNvSpPr txBox="1"/>
          <p:nvPr/>
        </p:nvSpPr>
        <p:spPr>
          <a:xfrm>
            <a:off x="274025" y="1021378"/>
            <a:ext cx="8595954" cy="584775"/>
          </a:xfrm>
          <a:prstGeom prst="rect">
            <a:avLst/>
          </a:prstGeom>
          <a:noFill/>
        </p:spPr>
        <p:txBody>
          <a:bodyPr wrap="square" rtlCol="0">
            <a:spAutoFit/>
          </a:bodyPr>
          <a:lstStyle/>
          <a:p>
            <a:pPr marL="457200" lvl="0" indent="-457200">
              <a:buFont typeface="Arial" pitchFamily="34" charset="0"/>
              <a:buChar char="•"/>
            </a:pPr>
            <a:r>
              <a:rPr lang="cs-CZ" sz="3200" dirty="0" smtClean="0">
                <a:solidFill>
                  <a:schemeClr val="bg1"/>
                </a:solidFill>
              </a:rPr>
              <a:t>Porovnání </a:t>
            </a:r>
            <a:r>
              <a:rPr lang="cs-CZ" sz="3200" dirty="0">
                <a:solidFill>
                  <a:schemeClr val="bg1"/>
                </a:solidFill>
              </a:rPr>
              <a:t>naměřených a vypočítaných hodnot</a:t>
            </a:r>
          </a:p>
        </p:txBody>
      </p:sp>
      <p:sp>
        <p:nvSpPr>
          <p:cNvPr id="16" name="TextovéPole 15"/>
          <p:cNvSpPr txBox="1"/>
          <p:nvPr/>
        </p:nvSpPr>
        <p:spPr>
          <a:xfrm>
            <a:off x="274023" y="1606152"/>
            <a:ext cx="8595954" cy="584775"/>
          </a:xfrm>
          <a:prstGeom prst="rect">
            <a:avLst/>
          </a:prstGeom>
          <a:noFill/>
        </p:spPr>
        <p:txBody>
          <a:bodyPr wrap="square" rtlCol="0">
            <a:spAutoFit/>
          </a:bodyPr>
          <a:lstStyle/>
          <a:p>
            <a:pPr marL="457200" lvl="0" indent="-457200">
              <a:buFont typeface="Arial" pitchFamily="34" charset="0"/>
              <a:buChar char="•"/>
            </a:pPr>
            <a:r>
              <a:rPr lang="cs-CZ" sz="3200" dirty="0">
                <a:solidFill>
                  <a:schemeClr val="bg1"/>
                </a:solidFill>
              </a:rPr>
              <a:t>Výpočty jsou </a:t>
            </a:r>
            <a:r>
              <a:rPr lang="cs-CZ" sz="3200" dirty="0" smtClean="0">
                <a:solidFill>
                  <a:schemeClr val="bg1"/>
                </a:solidFill>
              </a:rPr>
              <a:t>brány při </a:t>
            </a:r>
            <a:r>
              <a:rPr lang="cs-CZ" sz="3200" dirty="0">
                <a:solidFill>
                  <a:schemeClr val="bg1"/>
                </a:solidFill>
              </a:rPr>
              <a:t>ceně 1 kWh 5,50 Kč.</a:t>
            </a:r>
          </a:p>
        </p:txBody>
      </p:sp>
    </p:spTree>
    <p:extLst>
      <p:ext uri="{BB962C8B-B14F-4D97-AF65-F5344CB8AC3E}">
        <p14:creationId xmlns:p14="http://schemas.microsoft.com/office/powerpoint/2010/main" val="324895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500"/>
                            </p:stCondLst>
                            <p:childTnLst>
                              <p:par>
                                <p:cTn id="13" presetID="5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5000"/>
                            </p:stCondLst>
                            <p:childTnLst>
                              <p:par>
                                <p:cTn id="19" presetID="5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Měření a výpočty</a:t>
            </a:r>
          </a:p>
        </p:txBody>
      </p:sp>
      <p:sp>
        <p:nvSpPr>
          <p:cNvPr id="14" name="TextovéPole 13"/>
          <p:cNvSpPr txBox="1"/>
          <p:nvPr/>
        </p:nvSpPr>
        <p:spPr>
          <a:xfrm>
            <a:off x="274025" y="958083"/>
            <a:ext cx="8595954" cy="1077218"/>
          </a:xfrm>
          <a:prstGeom prst="rect">
            <a:avLst/>
          </a:prstGeom>
          <a:noFill/>
        </p:spPr>
        <p:txBody>
          <a:bodyPr wrap="square" rtlCol="0">
            <a:spAutoFit/>
          </a:bodyPr>
          <a:lstStyle/>
          <a:p>
            <a:pPr lvl="0" algn="ctr"/>
            <a:r>
              <a:rPr lang="cs-CZ" sz="3200" dirty="0" smtClean="0">
                <a:solidFill>
                  <a:schemeClr val="bg1"/>
                </a:solidFill>
              </a:rPr>
              <a:t>Porovnání osvětlení chodby </a:t>
            </a:r>
            <a:br>
              <a:rPr lang="cs-CZ" sz="3200" dirty="0" smtClean="0">
                <a:solidFill>
                  <a:schemeClr val="bg1"/>
                </a:solidFill>
              </a:rPr>
            </a:br>
            <a:r>
              <a:rPr lang="cs-CZ" sz="3200" dirty="0" smtClean="0">
                <a:solidFill>
                  <a:schemeClr val="bg1"/>
                </a:solidFill>
              </a:rPr>
              <a:t>s LED a zářivkovým tělesem.</a:t>
            </a:r>
            <a:endParaRPr lang="cs-CZ" sz="3200" dirty="0">
              <a:solidFill>
                <a:schemeClr val="bg1"/>
              </a:solidFill>
            </a:endParaRPr>
          </a:p>
        </p:txBody>
      </p:sp>
      <p:pic>
        <p:nvPicPr>
          <p:cNvPr id="2050" name="Picture 2" descr="C:\Users\Tomas\Desktop\Enersol 2010 - v.2.0\Příloha č.2 - Fotografie chodby s LED světlem\Osvětlení chodby_LED.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4493436" y="2613327"/>
            <a:ext cx="4024805" cy="301884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051" name="Picture 3" descr="C:\Users\Tomas\Desktop\Enersol 2010 - v.2.0\Příloha č.2 - Fotografie chodby s LED světlem\Osvětlení chodby_Zářivka.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579379" y="2613328"/>
            <a:ext cx="4024805" cy="3018847"/>
          </a:xfrm>
          <a:prstGeom prst="rect">
            <a:avLst/>
          </a:prstGeom>
          <a:noFill/>
          <a:effectLst>
            <a:reflection blurRad="6350" stA="75000" endPos="17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20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5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4000"/>
                            </p:stCondLst>
                            <p:childTnLst>
                              <p:par>
                                <p:cTn id="15" presetID="53" presetClass="entr" presetSubtype="528"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anim calcmode="lin" valueType="num">
                                      <p:cBhvr>
                                        <p:cTn id="20" dur="500" fill="hold"/>
                                        <p:tgtEl>
                                          <p:spTgt spid="2051"/>
                                        </p:tgtEl>
                                        <p:attrNameLst>
                                          <p:attrName>ppt_x</p:attrName>
                                        </p:attrNameLst>
                                      </p:cBhvr>
                                      <p:tavLst>
                                        <p:tav tm="0">
                                          <p:val>
                                            <p:fltVal val="0.5"/>
                                          </p:val>
                                        </p:tav>
                                        <p:tav tm="100000">
                                          <p:val>
                                            <p:strVal val="#ppt_x"/>
                                          </p:val>
                                        </p:tav>
                                      </p:tavLst>
                                    </p:anim>
                                    <p:anim calcmode="lin" valueType="num">
                                      <p:cBhvr>
                                        <p:cTn id="21" dur="500" fill="hold"/>
                                        <p:tgtEl>
                                          <p:spTgt spid="2051"/>
                                        </p:tgtEl>
                                        <p:attrNameLst>
                                          <p:attrName>ppt_y</p:attrName>
                                        </p:attrNameLst>
                                      </p:cBhvr>
                                      <p:tavLst>
                                        <p:tav tm="0">
                                          <p:val>
                                            <p:fltVal val="0.5"/>
                                          </p:val>
                                        </p:tav>
                                        <p:tav tm="100000">
                                          <p:val>
                                            <p:strVal val="#ppt_y"/>
                                          </p:val>
                                        </p:tav>
                                      </p:tavLst>
                                    </p:anim>
                                  </p:childTnLst>
                                </p:cTn>
                              </p:par>
                            </p:childTnLst>
                          </p:cTn>
                        </p:par>
                        <p:par>
                          <p:cTn id="22" fill="hold">
                            <p:stCondLst>
                              <p:cond delay="4500"/>
                            </p:stCondLst>
                            <p:childTnLst>
                              <p:par>
                                <p:cTn id="23" presetID="53" presetClass="entr" presetSubtype="528"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fill="hold"/>
                                        <p:tgtEl>
                                          <p:spTgt spid="2050"/>
                                        </p:tgtEl>
                                        <p:attrNameLst>
                                          <p:attrName>ppt_w</p:attrName>
                                        </p:attrNameLst>
                                      </p:cBhvr>
                                      <p:tavLst>
                                        <p:tav tm="0">
                                          <p:val>
                                            <p:fltVal val="0"/>
                                          </p:val>
                                        </p:tav>
                                        <p:tav tm="100000">
                                          <p:val>
                                            <p:strVal val="#ppt_w"/>
                                          </p:val>
                                        </p:tav>
                                      </p:tavLst>
                                    </p:anim>
                                    <p:anim calcmode="lin" valueType="num">
                                      <p:cBhvr>
                                        <p:cTn id="26" dur="500" fill="hold"/>
                                        <p:tgtEl>
                                          <p:spTgt spid="2050"/>
                                        </p:tgtEl>
                                        <p:attrNameLst>
                                          <p:attrName>ppt_h</p:attrName>
                                        </p:attrNameLst>
                                      </p:cBhvr>
                                      <p:tavLst>
                                        <p:tav tm="0">
                                          <p:val>
                                            <p:fltVal val="0"/>
                                          </p:val>
                                        </p:tav>
                                        <p:tav tm="100000">
                                          <p:val>
                                            <p:strVal val="#ppt_h"/>
                                          </p:val>
                                        </p:tav>
                                      </p:tavLst>
                                    </p:anim>
                                    <p:animEffect transition="in" filter="fade">
                                      <p:cBhvr>
                                        <p:cTn id="27" dur="500"/>
                                        <p:tgtEl>
                                          <p:spTgt spid="2050"/>
                                        </p:tgtEl>
                                      </p:cBhvr>
                                    </p:animEffect>
                                    <p:anim calcmode="lin" valueType="num">
                                      <p:cBhvr>
                                        <p:cTn id="28" dur="500" fill="hold"/>
                                        <p:tgtEl>
                                          <p:spTgt spid="2050"/>
                                        </p:tgtEl>
                                        <p:attrNameLst>
                                          <p:attrName>ppt_x</p:attrName>
                                        </p:attrNameLst>
                                      </p:cBhvr>
                                      <p:tavLst>
                                        <p:tav tm="0">
                                          <p:val>
                                            <p:fltVal val="0.5"/>
                                          </p:val>
                                        </p:tav>
                                        <p:tav tm="100000">
                                          <p:val>
                                            <p:strVal val="#ppt_x"/>
                                          </p:val>
                                        </p:tav>
                                      </p:tavLst>
                                    </p:anim>
                                    <p:anim calcmode="lin" valueType="num">
                                      <p:cBhvr>
                                        <p:cTn id="29" dur="500" fill="hold"/>
                                        <p:tgtEl>
                                          <p:spTgt spid="20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Měření a výpočty</a:t>
            </a:r>
          </a:p>
        </p:txBody>
      </p:sp>
      <p:sp>
        <p:nvSpPr>
          <p:cNvPr id="14" name="TextovéPole 13"/>
          <p:cNvSpPr txBox="1"/>
          <p:nvPr/>
        </p:nvSpPr>
        <p:spPr>
          <a:xfrm>
            <a:off x="274025" y="958083"/>
            <a:ext cx="8595954" cy="1077218"/>
          </a:xfrm>
          <a:prstGeom prst="rect">
            <a:avLst/>
          </a:prstGeom>
          <a:noFill/>
        </p:spPr>
        <p:txBody>
          <a:bodyPr wrap="square" rtlCol="0">
            <a:spAutoFit/>
          </a:bodyPr>
          <a:lstStyle/>
          <a:p>
            <a:pPr lvl="0" algn="ctr"/>
            <a:r>
              <a:rPr lang="cs-CZ" sz="3200" dirty="0" smtClean="0">
                <a:solidFill>
                  <a:schemeClr val="bg1"/>
                </a:solidFill>
              </a:rPr>
              <a:t>Porovnání čitelnosti textu </a:t>
            </a:r>
            <a:br>
              <a:rPr lang="cs-CZ" sz="3200" dirty="0" smtClean="0">
                <a:solidFill>
                  <a:schemeClr val="bg1"/>
                </a:solidFill>
              </a:rPr>
            </a:br>
            <a:r>
              <a:rPr lang="cs-CZ" sz="3200" dirty="0" smtClean="0">
                <a:solidFill>
                  <a:schemeClr val="bg1"/>
                </a:solidFill>
              </a:rPr>
              <a:t>s LED a zářivkovým tělesem.</a:t>
            </a:r>
            <a:endParaRPr lang="cs-CZ" sz="3200" dirty="0">
              <a:solidFill>
                <a:schemeClr val="bg1"/>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28433" y="2568493"/>
            <a:ext cx="4024805" cy="3018603"/>
          </a:xfrm>
          <a:prstGeom prst="rect">
            <a:avLst/>
          </a:prstGeom>
          <a:noFill/>
          <a:effectLst>
            <a:reflection blurRad="6350" stA="75000" endPos="17000" dir="5400000" sy="-100000" algn="bl" rotWithShape="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7189" y="2567517"/>
            <a:ext cx="4024805" cy="3018603"/>
          </a:xfrm>
          <a:prstGeom prst="rect">
            <a:avLst/>
          </a:prstGeom>
          <a:noFill/>
          <a:effectLst>
            <a:reflection blurRad="6350" stA="75000" endPos="17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04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5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4000"/>
                            </p:stCondLst>
                            <p:childTnLst>
                              <p:par>
                                <p:cTn id="15" presetID="53" presetClass="entr" presetSubtype="528"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anim calcmode="lin" valueType="num">
                                      <p:cBhvr>
                                        <p:cTn id="20" dur="500" fill="hold"/>
                                        <p:tgtEl>
                                          <p:spTgt spid="2051"/>
                                        </p:tgtEl>
                                        <p:attrNameLst>
                                          <p:attrName>ppt_x</p:attrName>
                                        </p:attrNameLst>
                                      </p:cBhvr>
                                      <p:tavLst>
                                        <p:tav tm="0">
                                          <p:val>
                                            <p:fltVal val="0.5"/>
                                          </p:val>
                                        </p:tav>
                                        <p:tav tm="100000">
                                          <p:val>
                                            <p:strVal val="#ppt_x"/>
                                          </p:val>
                                        </p:tav>
                                      </p:tavLst>
                                    </p:anim>
                                    <p:anim calcmode="lin" valueType="num">
                                      <p:cBhvr>
                                        <p:cTn id="21" dur="500" fill="hold"/>
                                        <p:tgtEl>
                                          <p:spTgt spid="2051"/>
                                        </p:tgtEl>
                                        <p:attrNameLst>
                                          <p:attrName>ppt_y</p:attrName>
                                        </p:attrNameLst>
                                      </p:cBhvr>
                                      <p:tavLst>
                                        <p:tav tm="0">
                                          <p:val>
                                            <p:fltVal val="0.5"/>
                                          </p:val>
                                        </p:tav>
                                        <p:tav tm="100000">
                                          <p:val>
                                            <p:strVal val="#ppt_y"/>
                                          </p:val>
                                        </p:tav>
                                      </p:tavLst>
                                    </p:anim>
                                  </p:childTnLst>
                                </p:cTn>
                              </p:par>
                            </p:childTnLst>
                          </p:cTn>
                        </p:par>
                        <p:par>
                          <p:cTn id="22" fill="hold">
                            <p:stCondLst>
                              <p:cond delay="4500"/>
                            </p:stCondLst>
                            <p:childTnLst>
                              <p:par>
                                <p:cTn id="23" presetID="53" presetClass="entr" presetSubtype="528"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fill="hold"/>
                                        <p:tgtEl>
                                          <p:spTgt spid="2050"/>
                                        </p:tgtEl>
                                        <p:attrNameLst>
                                          <p:attrName>ppt_w</p:attrName>
                                        </p:attrNameLst>
                                      </p:cBhvr>
                                      <p:tavLst>
                                        <p:tav tm="0">
                                          <p:val>
                                            <p:fltVal val="0"/>
                                          </p:val>
                                        </p:tav>
                                        <p:tav tm="100000">
                                          <p:val>
                                            <p:strVal val="#ppt_w"/>
                                          </p:val>
                                        </p:tav>
                                      </p:tavLst>
                                    </p:anim>
                                    <p:anim calcmode="lin" valueType="num">
                                      <p:cBhvr>
                                        <p:cTn id="26" dur="500" fill="hold"/>
                                        <p:tgtEl>
                                          <p:spTgt spid="2050"/>
                                        </p:tgtEl>
                                        <p:attrNameLst>
                                          <p:attrName>ppt_h</p:attrName>
                                        </p:attrNameLst>
                                      </p:cBhvr>
                                      <p:tavLst>
                                        <p:tav tm="0">
                                          <p:val>
                                            <p:fltVal val="0"/>
                                          </p:val>
                                        </p:tav>
                                        <p:tav tm="100000">
                                          <p:val>
                                            <p:strVal val="#ppt_h"/>
                                          </p:val>
                                        </p:tav>
                                      </p:tavLst>
                                    </p:anim>
                                    <p:animEffect transition="in" filter="fade">
                                      <p:cBhvr>
                                        <p:cTn id="27" dur="500"/>
                                        <p:tgtEl>
                                          <p:spTgt spid="2050"/>
                                        </p:tgtEl>
                                      </p:cBhvr>
                                    </p:animEffect>
                                    <p:anim calcmode="lin" valueType="num">
                                      <p:cBhvr>
                                        <p:cTn id="28" dur="500" fill="hold"/>
                                        <p:tgtEl>
                                          <p:spTgt spid="2050"/>
                                        </p:tgtEl>
                                        <p:attrNameLst>
                                          <p:attrName>ppt_x</p:attrName>
                                        </p:attrNameLst>
                                      </p:cBhvr>
                                      <p:tavLst>
                                        <p:tav tm="0">
                                          <p:val>
                                            <p:fltVal val="0.5"/>
                                          </p:val>
                                        </p:tav>
                                        <p:tav tm="100000">
                                          <p:val>
                                            <p:strVal val="#ppt_x"/>
                                          </p:val>
                                        </p:tav>
                                      </p:tavLst>
                                    </p:anim>
                                    <p:anim calcmode="lin" valueType="num">
                                      <p:cBhvr>
                                        <p:cTn id="29" dur="500" fill="hold"/>
                                        <p:tgtEl>
                                          <p:spTgt spid="20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 name="Skupina 12" hidden="1"/>
          <p:cNvGrpSpPr/>
          <p:nvPr/>
        </p:nvGrpSpPr>
        <p:grpSpPr>
          <a:xfrm>
            <a:off x="1961712" y="958083"/>
            <a:ext cx="5394325" cy="5750008"/>
            <a:chOff x="1961710" y="958082"/>
            <a:chExt cx="5394325" cy="5750008"/>
          </a:xfrm>
        </p:grpSpPr>
        <p:grpSp>
          <p:nvGrpSpPr>
            <p:cNvPr id="11" name="Skupina 10"/>
            <p:cNvGrpSpPr/>
            <p:nvPr/>
          </p:nvGrpSpPr>
          <p:grpSpPr>
            <a:xfrm>
              <a:off x="1961710" y="958082"/>
              <a:ext cx="5394325" cy="5750008"/>
              <a:chOff x="1961710" y="958082"/>
              <a:chExt cx="5394325" cy="5750008"/>
            </a:xfrm>
          </p:grpSpPr>
          <p:pic>
            <p:nvPicPr>
              <p:cNvPr id="4" name="Picture 2" descr="C:\Users\Tomas\Desktop\Prezentace\Led_Bulb_Pr_B90_Q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313765"/>
                <a:ext cx="5394325" cy="5394325"/>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2591780" y="958082"/>
                <a:ext cx="3915435" cy="4046093"/>
              </a:xfrm>
              <a:prstGeom prst="ellipse">
                <a:avLst/>
              </a:prstGeom>
              <a:gradFill flip="none" rotWithShape="1">
                <a:gsLst>
                  <a:gs pos="0">
                    <a:schemeClr val="bg1">
                      <a:alpha val="56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2" name="Ovál 11"/>
            <p:cNvSpPr/>
            <p:nvPr/>
          </p:nvSpPr>
          <p:spPr>
            <a:xfrm>
              <a:off x="3748100" y="2753925"/>
              <a:ext cx="1647800" cy="1799322"/>
            </a:xfrm>
            <a:prstGeom prst="ellipse">
              <a:avLst/>
            </a:prstGeom>
            <a:gradFill flip="none" rotWithShape="1">
              <a:gsLst>
                <a:gs pos="0">
                  <a:schemeClr val="bg1">
                    <a:lumMod val="0"/>
                    <a:lumOff val="100000"/>
                    <a:alpha val="51000"/>
                  </a:schemeClr>
                </a:gs>
                <a:gs pos="100000">
                  <a:schemeClr val="tx1">
                    <a:lumMod val="0"/>
                    <a:alpha val="0"/>
                  </a:schemeClr>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Obdélník 14"/>
          <p:cNvSpPr/>
          <p:nvPr/>
        </p:nvSpPr>
        <p:spPr>
          <a:xfrm>
            <a:off x="0" y="0"/>
            <a:ext cx="9144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Měření a výpočty</a:t>
            </a:r>
          </a:p>
        </p:txBody>
      </p:sp>
      <p:sp>
        <p:nvSpPr>
          <p:cNvPr id="14" name="TextovéPole 13"/>
          <p:cNvSpPr txBox="1"/>
          <p:nvPr/>
        </p:nvSpPr>
        <p:spPr>
          <a:xfrm>
            <a:off x="1628232" y="958083"/>
            <a:ext cx="5887539" cy="1077218"/>
          </a:xfrm>
          <a:prstGeom prst="rect">
            <a:avLst/>
          </a:prstGeom>
          <a:noFill/>
        </p:spPr>
        <p:txBody>
          <a:bodyPr wrap="square" rtlCol="0">
            <a:spAutoFit/>
          </a:bodyPr>
          <a:lstStyle/>
          <a:p>
            <a:pPr lvl="0" algn="ctr"/>
            <a:r>
              <a:rPr lang="cs-CZ" sz="3200" dirty="0" smtClean="0">
                <a:solidFill>
                  <a:schemeClr val="bg1"/>
                </a:solidFill>
              </a:rPr>
              <a:t>Porovnání barevného podání</a:t>
            </a:r>
            <a:br>
              <a:rPr lang="cs-CZ" sz="3200" dirty="0" smtClean="0">
                <a:solidFill>
                  <a:schemeClr val="bg1"/>
                </a:solidFill>
              </a:rPr>
            </a:br>
            <a:r>
              <a:rPr lang="cs-CZ" sz="3200" dirty="0" smtClean="0">
                <a:solidFill>
                  <a:schemeClr val="bg1"/>
                </a:solidFill>
              </a:rPr>
              <a:t>s LED a zářivkovým tělesem.</a:t>
            </a:r>
            <a:endParaRPr lang="cs-CZ" sz="3200" dirty="0">
              <a:solidFill>
                <a:schemeClr val="bg1"/>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5400000">
            <a:off x="4493436" y="2613449"/>
            <a:ext cx="4024805" cy="3018603"/>
          </a:xfrm>
          <a:prstGeom prst="rect">
            <a:avLst/>
          </a:prstGeom>
          <a:noFill/>
          <a:effectLst>
            <a:reflection blurRad="6350" stA="75000" endPos="17000" dir="5400000" sy="-100000" algn="bl" rotWithShape="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5400000">
            <a:off x="579379" y="2613450"/>
            <a:ext cx="4024805" cy="3018603"/>
          </a:xfrm>
          <a:prstGeom prst="rect">
            <a:avLst/>
          </a:prstGeom>
          <a:noFill/>
          <a:effectLst>
            <a:reflection blurRad="6350" stA="75000" endPos="17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04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5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4000"/>
                            </p:stCondLst>
                            <p:childTnLst>
                              <p:par>
                                <p:cTn id="15" presetID="53" presetClass="entr" presetSubtype="528"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anim calcmode="lin" valueType="num">
                                      <p:cBhvr>
                                        <p:cTn id="20" dur="500" fill="hold"/>
                                        <p:tgtEl>
                                          <p:spTgt spid="2051"/>
                                        </p:tgtEl>
                                        <p:attrNameLst>
                                          <p:attrName>ppt_x</p:attrName>
                                        </p:attrNameLst>
                                      </p:cBhvr>
                                      <p:tavLst>
                                        <p:tav tm="0">
                                          <p:val>
                                            <p:fltVal val="0.5"/>
                                          </p:val>
                                        </p:tav>
                                        <p:tav tm="100000">
                                          <p:val>
                                            <p:strVal val="#ppt_x"/>
                                          </p:val>
                                        </p:tav>
                                      </p:tavLst>
                                    </p:anim>
                                    <p:anim calcmode="lin" valueType="num">
                                      <p:cBhvr>
                                        <p:cTn id="21" dur="500" fill="hold"/>
                                        <p:tgtEl>
                                          <p:spTgt spid="2051"/>
                                        </p:tgtEl>
                                        <p:attrNameLst>
                                          <p:attrName>ppt_y</p:attrName>
                                        </p:attrNameLst>
                                      </p:cBhvr>
                                      <p:tavLst>
                                        <p:tav tm="0">
                                          <p:val>
                                            <p:fltVal val="0.5"/>
                                          </p:val>
                                        </p:tav>
                                        <p:tav tm="100000">
                                          <p:val>
                                            <p:strVal val="#ppt_y"/>
                                          </p:val>
                                        </p:tav>
                                      </p:tavLst>
                                    </p:anim>
                                  </p:childTnLst>
                                </p:cTn>
                              </p:par>
                            </p:childTnLst>
                          </p:cTn>
                        </p:par>
                        <p:par>
                          <p:cTn id="22" fill="hold">
                            <p:stCondLst>
                              <p:cond delay="4500"/>
                            </p:stCondLst>
                            <p:childTnLst>
                              <p:par>
                                <p:cTn id="23" presetID="53" presetClass="entr" presetSubtype="528"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fill="hold"/>
                                        <p:tgtEl>
                                          <p:spTgt spid="2050"/>
                                        </p:tgtEl>
                                        <p:attrNameLst>
                                          <p:attrName>ppt_w</p:attrName>
                                        </p:attrNameLst>
                                      </p:cBhvr>
                                      <p:tavLst>
                                        <p:tav tm="0">
                                          <p:val>
                                            <p:fltVal val="0"/>
                                          </p:val>
                                        </p:tav>
                                        <p:tav tm="100000">
                                          <p:val>
                                            <p:strVal val="#ppt_w"/>
                                          </p:val>
                                        </p:tav>
                                      </p:tavLst>
                                    </p:anim>
                                    <p:anim calcmode="lin" valueType="num">
                                      <p:cBhvr>
                                        <p:cTn id="26" dur="500" fill="hold"/>
                                        <p:tgtEl>
                                          <p:spTgt spid="2050"/>
                                        </p:tgtEl>
                                        <p:attrNameLst>
                                          <p:attrName>ppt_h</p:attrName>
                                        </p:attrNameLst>
                                      </p:cBhvr>
                                      <p:tavLst>
                                        <p:tav tm="0">
                                          <p:val>
                                            <p:fltVal val="0"/>
                                          </p:val>
                                        </p:tav>
                                        <p:tav tm="100000">
                                          <p:val>
                                            <p:strVal val="#ppt_h"/>
                                          </p:val>
                                        </p:tav>
                                      </p:tavLst>
                                    </p:anim>
                                    <p:animEffect transition="in" filter="fade">
                                      <p:cBhvr>
                                        <p:cTn id="27" dur="500"/>
                                        <p:tgtEl>
                                          <p:spTgt spid="2050"/>
                                        </p:tgtEl>
                                      </p:cBhvr>
                                    </p:animEffect>
                                    <p:anim calcmode="lin" valueType="num">
                                      <p:cBhvr>
                                        <p:cTn id="28" dur="500" fill="hold"/>
                                        <p:tgtEl>
                                          <p:spTgt spid="2050"/>
                                        </p:tgtEl>
                                        <p:attrNameLst>
                                          <p:attrName>ppt_x</p:attrName>
                                        </p:attrNameLst>
                                      </p:cBhvr>
                                      <p:tavLst>
                                        <p:tav tm="0">
                                          <p:val>
                                            <p:fltVal val="0.5"/>
                                          </p:val>
                                        </p:tav>
                                        <p:tav tm="100000">
                                          <p:val>
                                            <p:strVal val="#ppt_x"/>
                                          </p:val>
                                        </p:tav>
                                      </p:tavLst>
                                    </p:anim>
                                    <p:anim calcmode="lin" valueType="num">
                                      <p:cBhvr>
                                        <p:cTn id="29" dur="500" fill="hold"/>
                                        <p:tgtEl>
                                          <p:spTgt spid="20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Picture 3" descr="C:\Users\Tomas\Desktop\Prezentace\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Obdélník 5"/>
          <p:cNvSpPr/>
          <p:nvPr/>
        </p:nvSpPr>
        <p:spPr>
          <a:xfrm>
            <a:off x="612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Žárovka</a:t>
            </a:r>
            <a:endPar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
        <p:nvSpPr>
          <p:cNvPr id="7" name="TextovéPole 6"/>
          <p:cNvSpPr txBox="1"/>
          <p:nvPr/>
        </p:nvSpPr>
        <p:spPr>
          <a:xfrm>
            <a:off x="-216681" y="2439749"/>
            <a:ext cx="9144000" cy="1015663"/>
          </a:xfrm>
          <a:prstGeom prst="rect">
            <a:avLst/>
          </a:prstGeom>
          <a:noFill/>
        </p:spPr>
        <p:txBody>
          <a:bodyPr wrap="square" rtlCol="0">
            <a:spAutoFit/>
          </a:bodyPr>
          <a:lstStyle/>
          <a:p>
            <a:pPr algn="ctr"/>
            <a:r>
              <a:rPr lang="cs-CZ" sz="60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19. století</a:t>
            </a:r>
            <a:endParaRPr lang="cs-CZ" sz="60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Tree>
    <p:extLst>
      <p:ext uri="{BB962C8B-B14F-4D97-AF65-F5344CB8AC3E}">
        <p14:creationId xmlns:p14="http://schemas.microsoft.com/office/powerpoint/2010/main" val="180270369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switch-18.wav"/>
                                        </p:tgtEl>
                                      </p:cMediaNode>
                                    </p:audio>
                                  </p:sub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2000"/>
                            </p:stCondLst>
                            <p:childTnLst>
                              <p:par>
                                <p:cTn id="16" presetID="53" presetClass="entr" presetSubtype="16" fill="hold" grpId="0" nodeType="afterEffect">
                                  <p:stCondLst>
                                    <p:cond delay="10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3500"/>
                            </p:stCondLst>
                            <p:childTnLst>
                              <p:par>
                                <p:cTn id="22" presetID="53" presetClass="exit" presetSubtype="32" fill="hold" grpId="1" nodeType="afterEffect">
                                  <p:stCondLst>
                                    <p:cond delay="2000"/>
                                  </p:stCondLst>
                                  <p:childTnLst>
                                    <p:anim calcmode="lin" valueType="num">
                                      <p:cBhvr>
                                        <p:cTn id="23" dur="500"/>
                                        <p:tgtEl>
                                          <p:spTgt spid="7"/>
                                        </p:tgtEl>
                                        <p:attrNameLst>
                                          <p:attrName>ppt_w</p:attrName>
                                        </p:attrNameLst>
                                      </p:cBhvr>
                                      <p:tavLst>
                                        <p:tav tm="0">
                                          <p:val>
                                            <p:strVal val="ppt_w"/>
                                          </p:val>
                                        </p:tav>
                                        <p:tav tm="100000">
                                          <p:val>
                                            <p:fltVal val="0"/>
                                          </p:val>
                                        </p:tav>
                                      </p:tavLst>
                                    </p:anim>
                                    <p:anim calcmode="lin" valueType="num">
                                      <p:cBhvr>
                                        <p:cTn id="24" dur="500"/>
                                        <p:tgtEl>
                                          <p:spTgt spid="7"/>
                                        </p:tgtEl>
                                        <p:attrNameLst>
                                          <p:attrName>ppt_h</p:attrName>
                                        </p:attrNameLst>
                                      </p:cBhvr>
                                      <p:tavLst>
                                        <p:tav tm="0">
                                          <p:val>
                                            <p:strVal val="ppt_h"/>
                                          </p:val>
                                        </p:tav>
                                        <p:tav tm="100000">
                                          <p:val>
                                            <p:fltVal val="0"/>
                                          </p:val>
                                        </p:tav>
                                      </p:tavLst>
                                    </p:anim>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omas\Desktop\MOJE\PICS\tapety\13202318180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08520" y="1779687"/>
            <a:ext cx="9144000" cy="5078313"/>
          </a:xfrm>
          <a:prstGeom prst="rect">
            <a:avLst/>
          </a:prstGeom>
          <a:noFill/>
        </p:spPr>
        <p:txBody>
          <a:bodyPr wrap="square" rtlCol="0">
            <a:spAutoFit/>
          </a:bodyPr>
          <a:lstStyle/>
          <a:p>
            <a:pPr algn="ctr"/>
            <a:r>
              <a:rPr lang="cs-CZ" dirty="0" smtClean="0">
                <a:solidFill>
                  <a:schemeClr val="bg1"/>
                </a:solidFill>
              </a:rPr>
              <a:t>Autoři projektu:</a:t>
            </a:r>
          </a:p>
          <a:p>
            <a:pPr algn="ctr">
              <a:lnSpc>
                <a:spcPct val="200000"/>
              </a:lnSpc>
            </a:pPr>
            <a:r>
              <a:rPr lang="cs-CZ" sz="2400" b="1" dirty="0" smtClean="0">
                <a:solidFill>
                  <a:schemeClr val="bg1"/>
                </a:solidFill>
              </a:rPr>
              <a:t>Tomáš Ondráček</a:t>
            </a:r>
          </a:p>
          <a:p>
            <a:pPr algn="ctr">
              <a:lnSpc>
                <a:spcPct val="200000"/>
              </a:lnSpc>
            </a:pPr>
            <a:r>
              <a:rPr lang="cs-CZ" sz="2400" b="1" dirty="0" smtClean="0">
                <a:solidFill>
                  <a:schemeClr val="bg1"/>
                </a:solidFill>
              </a:rPr>
              <a:t>Vladimír Horák</a:t>
            </a:r>
          </a:p>
          <a:p>
            <a:pPr algn="ctr">
              <a:lnSpc>
                <a:spcPct val="200000"/>
              </a:lnSpc>
            </a:pPr>
            <a:r>
              <a:rPr lang="cs-CZ" sz="2400" b="1" dirty="0" smtClean="0">
                <a:solidFill>
                  <a:schemeClr val="bg1"/>
                </a:solidFill>
              </a:rPr>
              <a:t>Honza Poisl</a:t>
            </a:r>
          </a:p>
          <a:p>
            <a:pPr algn="ctr">
              <a:lnSpc>
                <a:spcPct val="200000"/>
              </a:lnSpc>
            </a:pPr>
            <a:endParaRPr lang="cs-CZ" sz="2400" b="1" dirty="0" smtClean="0">
              <a:solidFill>
                <a:schemeClr val="bg1"/>
              </a:solidFill>
            </a:endParaRPr>
          </a:p>
          <a:p>
            <a:pPr algn="ctr"/>
            <a:r>
              <a:rPr lang="cs-CZ" dirty="0" smtClean="0">
                <a:solidFill>
                  <a:schemeClr val="bg1"/>
                </a:solidFill>
              </a:rPr>
              <a:t>Vedoucí </a:t>
            </a:r>
            <a:r>
              <a:rPr lang="cs-CZ" dirty="0">
                <a:solidFill>
                  <a:schemeClr val="bg1"/>
                </a:solidFill>
              </a:rPr>
              <a:t>projektu</a:t>
            </a:r>
            <a:r>
              <a:rPr lang="cs-CZ" dirty="0" smtClean="0">
                <a:solidFill>
                  <a:schemeClr val="bg1"/>
                </a:solidFill>
              </a:rPr>
              <a:t>:</a:t>
            </a:r>
            <a:endParaRPr lang="cs-CZ" dirty="0">
              <a:solidFill>
                <a:schemeClr val="bg1"/>
              </a:solidFill>
            </a:endParaRPr>
          </a:p>
          <a:p>
            <a:pPr algn="ctr">
              <a:lnSpc>
                <a:spcPct val="200000"/>
              </a:lnSpc>
            </a:pPr>
            <a:r>
              <a:rPr lang="cs-CZ" sz="2400" b="1" dirty="0" smtClean="0">
                <a:solidFill>
                  <a:schemeClr val="bg1"/>
                </a:solidFill>
              </a:rPr>
              <a:t>Daniel Ulrich</a:t>
            </a:r>
            <a:endParaRPr lang="cs-CZ" sz="2400" b="1" dirty="0">
              <a:solidFill>
                <a:schemeClr val="bg1"/>
              </a:solidFill>
            </a:endParaRPr>
          </a:p>
          <a:p>
            <a:pPr algn="ctr">
              <a:lnSpc>
                <a:spcPct val="200000"/>
              </a:lnSpc>
            </a:pPr>
            <a:endParaRPr lang="cs-CZ" sz="2400" b="1" dirty="0">
              <a:solidFill>
                <a:schemeClr val="bg1"/>
              </a:solidFill>
            </a:endParaRPr>
          </a:p>
        </p:txBody>
      </p:sp>
      <p:sp>
        <p:nvSpPr>
          <p:cNvPr id="14" name="TextovéPole 13"/>
          <p:cNvSpPr txBox="1"/>
          <p:nvPr/>
        </p:nvSpPr>
        <p:spPr>
          <a:xfrm>
            <a:off x="6444208" y="6150497"/>
            <a:ext cx="2570762" cy="461665"/>
          </a:xfrm>
          <a:prstGeom prst="rect">
            <a:avLst/>
          </a:prstGeom>
          <a:noFill/>
        </p:spPr>
        <p:txBody>
          <a:bodyPr wrap="square" rtlCol="0">
            <a:spAutoFit/>
          </a:bodyPr>
          <a:lstStyle/>
          <a:p>
            <a:pPr algn="ctr"/>
            <a:r>
              <a:rPr lang="cs-CZ" sz="2400" dirty="0" smtClean="0">
                <a:solidFill>
                  <a:schemeClr val="bg1"/>
                </a:solidFill>
              </a:rPr>
              <a:t>ENERSOL 2012</a:t>
            </a:r>
            <a:endParaRPr lang="cs-CZ" sz="2400" dirty="0">
              <a:solidFill>
                <a:schemeClr val="bg1"/>
              </a:solidFill>
            </a:endParaRPr>
          </a:p>
        </p:txBody>
      </p:sp>
      <p:sp>
        <p:nvSpPr>
          <p:cNvPr id="16" name="TextovéPole 15"/>
          <p:cNvSpPr txBox="1"/>
          <p:nvPr/>
        </p:nvSpPr>
        <p:spPr>
          <a:xfrm>
            <a:off x="1125498" y="413665"/>
            <a:ext cx="6893004" cy="769441"/>
          </a:xfrm>
          <a:prstGeom prst="rect">
            <a:avLst/>
          </a:prstGeom>
          <a:noFill/>
        </p:spPr>
        <p:txBody>
          <a:bodyPr wrap="square" rtlCol="0">
            <a:spAutoFit/>
          </a:bodyPr>
          <a:lstStyle/>
          <a:p>
            <a:pPr algn="ctr"/>
            <a:r>
              <a:rPr lang="cs-CZ" sz="4400" dirty="0" smtClean="0">
                <a:solidFill>
                  <a:schemeClr val="bg1"/>
                </a:solidFill>
              </a:rPr>
              <a:t>Děkujeme za pozornost</a:t>
            </a:r>
            <a:endParaRPr lang="cs-CZ" sz="4400" dirty="0">
              <a:solidFill>
                <a:schemeClr val="bg1"/>
              </a:solidFill>
            </a:endParaRPr>
          </a:p>
        </p:txBody>
      </p:sp>
    </p:spTree>
    <p:extLst>
      <p:ext uri="{BB962C8B-B14F-4D97-AF65-F5344CB8AC3E}">
        <p14:creationId xmlns:p14="http://schemas.microsoft.com/office/powerpoint/2010/main" val="373655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1" nodeType="after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364" fill="hold">
                                          <p:stCondLst>
                                            <p:cond delay="0"/>
                                          </p:stCondLst>
                                        </p:cTn>
                                        <p:tgtEl>
                                          <p:spTgt spid="16"/>
                                        </p:tgtEl>
                                        <p:attrNameLst>
                                          <p:attrName>style.rotation</p:attrName>
                                        </p:attrNameLst>
                                      </p:cBhvr>
                                      <p:to>
                                        <p:strVal val="-45.0"/>
                                      </p:to>
                                    </p:set>
                                    <p:anim calcmode="lin" valueType="num">
                                      <p:cBhvr>
                                        <p:cTn id="8" dur="364" fill="hold">
                                          <p:stCondLst>
                                            <p:cond delay="364"/>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364"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125" decel="50000" autoRev="1" fill="hold">
                                          <p:stCondLst>
                                            <p:cond delay="364"/>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109" fill="hold">
                                          <p:stCondLst>
                                            <p:cond delay="691"/>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800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0" fill="hold"/>
                                        <p:tgtEl>
                                          <p:spTgt spid="3"/>
                                        </p:tgtEl>
                                        <p:attrNameLst>
                                          <p:attrName>ppt_x</p:attrName>
                                        </p:attrNameLst>
                                      </p:cBhvr>
                                      <p:tavLst>
                                        <p:tav tm="0">
                                          <p:val>
                                            <p:strVal val="#ppt_x"/>
                                          </p:val>
                                        </p:tav>
                                        <p:tav tm="100000">
                                          <p:val>
                                            <p:strVal val="#ppt_x"/>
                                          </p:val>
                                        </p:tav>
                                      </p:tavLst>
                                    </p:anim>
                                    <p:anim calcmode="lin" valueType="num">
                                      <p:cBhvr additive="base">
                                        <p:cTn id="16" dur="100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8000"/>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omas\Desktop\Prezentac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Žárovka</a:t>
            </a:r>
            <a:endPar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
        <p:nvSpPr>
          <p:cNvPr id="7" name="TextovéPole 6"/>
          <p:cNvSpPr txBox="1"/>
          <p:nvPr/>
        </p:nvSpPr>
        <p:spPr>
          <a:xfrm>
            <a:off x="739896" y="1538791"/>
            <a:ext cx="7698656" cy="1200329"/>
          </a:xfrm>
          <a:prstGeom prst="rect">
            <a:avLst/>
          </a:prstGeom>
          <a:noFill/>
        </p:spPr>
        <p:txBody>
          <a:bodyPr wrap="square" rtlCol="0">
            <a:spAutoFit/>
          </a:bodyPr>
          <a:lstStyle/>
          <a:p>
            <a:pPr marL="571500" lvl="0" indent="-571500">
              <a:buFont typeface="Arial" pitchFamily="34" charset="0"/>
              <a:buChar char="•"/>
            </a:pPr>
            <a:r>
              <a:rPr lang="cs-CZ" sz="3600" dirty="0">
                <a:solidFill>
                  <a:schemeClr val="bg1"/>
                </a:solidFill>
              </a:rPr>
              <a:t>Z</a:t>
            </a:r>
            <a:r>
              <a:rPr lang="cs-CZ" sz="3600" dirty="0" smtClean="0">
                <a:solidFill>
                  <a:schemeClr val="bg1"/>
                </a:solidFill>
              </a:rPr>
              <a:t>a </a:t>
            </a:r>
            <a:r>
              <a:rPr lang="cs-CZ" sz="3600" dirty="0">
                <a:solidFill>
                  <a:schemeClr val="bg1"/>
                </a:solidFill>
              </a:rPr>
              <a:t>vynálezce je považován: Thomas Alva Edison (21.10. 1879</a:t>
            </a:r>
            <a:r>
              <a:rPr lang="cs-CZ" sz="3600" dirty="0" smtClean="0">
                <a:solidFill>
                  <a:schemeClr val="bg1"/>
                </a:solidFill>
              </a:rPr>
              <a:t>).</a:t>
            </a:r>
            <a:endParaRPr lang="cs-CZ" sz="3600" dirty="0">
              <a:solidFill>
                <a:schemeClr val="bg1"/>
              </a:solidFill>
            </a:endParaRPr>
          </a:p>
        </p:txBody>
      </p:sp>
      <p:sp>
        <p:nvSpPr>
          <p:cNvPr id="8" name="TextovéPole 7"/>
          <p:cNvSpPr txBox="1"/>
          <p:nvPr/>
        </p:nvSpPr>
        <p:spPr>
          <a:xfrm>
            <a:off x="739896" y="2739121"/>
            <a:ext cx="7698656" cy="1200329"/>
          </a:xfrm>
          <a:prstGeom prst="rect">
            <a:avLst/>
          </a:prstGeom>
          <a:noFill/>
        </p:spPr>
        <p:txBody>
          <a:bodyPr wrap="square" rtlCol="0">
            <a:spAutoFit/>
          </a:bodyPr>
          <a:lstStyle/>
          <a:p>
            <a:pPr marL="571500" lvl="0" indent="-571500">
              <a:buFont typeface="Arial" pitchFamily="34" charset="0"/>
              <a:buChar char="•"/>
            </a:pPr>
            <a:r>
              <a:rPr lang="cs-CZ" sz="3600" dirty="0" smtClean="0">
                <a:solidFill>
                  <a:schemeClr val="bg1"/>
                </a:solidFill>
              </a:rPr>
              <a:t>Princip </a:t>
            </a:r>
            <a:r>
              <a:rPr lang="cs-CZ" sz="3600" dirty="0">
                <a:solidFill>
                  <a:schemeClr val="bg1"/>
                </a:solidFill>
              </a:rPr>
              <a:t>spočívá v </a:t>
            </a:r>
            <a:r>
              <a:rPr lang="cs-CZ" sz="3600" dirty="0" err="1">
                <a:solidFill>
                  <a:schemeClr val="bg1"/>
                </a:solidFill>
              </a:rPr>
              <a:t>rožhavení</a:t>
            </a:r>
            <a:r>
              <a:rPr lang="cs-CZ" sz="3600" dirty="0">
                <a:solidFill>
                  <a:schemeClr val="bg1"/>
                </a:solidFill>
              </a:rPr>
              <a:t> Wolframového </a:t>
            </a:r>
            <a:r>
              <a:rPr lang="cs-CZ" sz="3600" dirty="0" smtClean="0">
                <a:solidFill>
                  <a:schemeClr val="bg1"/>
                </a:solidFill>
              </a:rPr>
              <a:t>vlákna.</a:t>
            </a:r>
            <a:endParaRPr lang="cs-CZ" sz="3600" dirty="0">
              <a:solidFill>
                <a:schemeClr val="bg1"/>
              </a:solidFill>
            </a:endParaRPr>
          </a:p>
        </p:txBody>
      </p:sp>
      <p:sp>
        <p:nvSpPr>
          <p:cNvPr id="9" name="TextovéPole 8"/>
          <p:cNvSpPr txBox="1"/>
          <p:nvPr/>
        </p:nvSpPr>
        <p:spPr>
          <a:xfrm>
            <a:off x="739896" y="3971091"/>
            <a:ext cx="7698656" cy="1200329"/>
          </a:xfrm>
          <a:prstGeom prst="rect">
            <a:avLst/>
          </a:prstGeom>
          <a:noFill/>
        </p:spPr>
        <p:txBody>
          <a:bodyPr wrap="square" rtlCol="0">
            <a:spAutoFit/>
          </a:bodyPr>
          <a:lstStyle/>
          <a:p>
            <a:pPr marL="571500" lvl="0" indent="-571500">
              <a:buFont typeface="Arial" pitchFamily="34" charset="0"/>
              <a:buChar char="•"/>
            </a:pPr>
            <a:r>
              <a:rPr lang="cs-CZ" sz="3600" dirty="0" smtClean="0">
                <a:solidFill>
                  <a:schemeClr val="bg1"/>
                </a:solidFill>
              </a:rPr>
              <a:t>Baňka </a:t>
            </a:r>
            <a:r>
              <a:rPr lang="cs-CZ" sz="3600" dirty="0">
                <a:solidFill>
                  <a:schemeClr val="bg1"/>
                </a:solidFill>
              </a:rPr>
              <a:t>je vyplněna inertními plyny nebo je z ní vysát </a:t>
            </a:r>
            <a:r>
              <a:rPr lang="cs-CZ" sz="3600" dirty="0" smtClean="0">
                <a:solidFill>
                  <a:schemeClr val="bg1"/>
                </a:solidFill>
              </a:rPr>
              <a:t>vzduch.</a:t>
            </a:r>
            <a:endParaRPr lang="cs-CZ" sz="3600" dirty="0">
              <a:solidFill>
                <a:schemeClr val="bg1"/>
              </a:solidFill>
            </a:endParaRPr>
          </a:p>
        </p:txBody>
      </p:sp>
    </p:spTree>
    <p:extLst>
      <p:ext uri="{BB962C8B-B14F-4D97-AF65-F5344CB8AC3E}">
        <p14:creationId xmlns:p14="http://schemas.microsoft.com/office/powerpoint/2010/main" val="60544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8" grpId="0" build="allAtOnce"/>
      <p:bldP spid="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omas\Desktop\Prezentac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Žárovka</a:t>
            </a:r>
            <a:endPar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
        <p:nvSpPr>
          <p:cNvPr id="3" name="Obdélník 2"/>
          <p:cNvSpPr/>
          <p:nvPr/>
        </p:nvSpPr>
        <p:spPr>
          <a:xfrm>
            <a:off x="341527" y="2405138"/>
            <a:ext cx="4050449" cy="2047727"/>
          </a:xfrm>
          <a:prstGeom prst="rect">
            <a:avLst/>
          </a:prstGeom>
          <a:gradFill>
            <a:gsLst>
              <a:gs pos="0">
                <a:srgbClr val="004800">
                  <a:lumMod val="84000"/>
                  <a:lumOff val="16000"/>
                  <a:alpha val="65000"/>
                </a:srgbClr>
              </a:gs>
              <a:gs pos="100000">
                <a:srgbClr val="92D050">
                  <a:alpha val="26000"/>
                </a:srgbClr>
              </a:gs>
            </a:gsLst>
          </a:gra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marL="342900" lvl="0" indent="-342900">
              <a:buBlip>
                <a:blip r:embed="rId4"/>
              </a:buBlip>
            </a:pPr>
            <a:r>
              <a:rPr lang="cs-CZ" sz="2400" dirty="0">
                <a:solidFill>
                  <a:schemeClr val="bg1"/>
                </a:solidFill>
              </a:rPr>
              <a:t>Jednoduší, levnější a úspornější výroba</a:t>
            </a:r>
          </a:p>
          <a:p>
            <a:pPr marL="342900" indent="-342900">
              <a:buBlip>
                <a:blip r:embed="rId4"/>
              </a:buBlip>
            </a:pPr>
            <a:r>
              <a:rPr lang="cs-CZ" sz="2400" dirty="0">
                <a:solidFill>
                  <a:schemeClr val="bg1"/>
                </a:solidFill>
              </a:rPr>
              <a:t>Ekologicky nezávadná</a:t>
            </a:r>
          </a:p>
          <a:p>
            <a:pPr marL="342900" indent="-342900">
              <a:buBlip>
                <a:blip r:embed="rId4"/>
              </a:buBlip>
            </a:pPr>
            <a:r>
              <a:rPr lang="cs-CZ" sz="2400" dirty="0">
                <a:solidFill>
                  <a:schemeClr val="bg1"/>
                </a:solidFill>
              </a:rPr>
              <a:t>Světelné spektrum je velmi podobné slunečnímu</a:t>
            </a:r>
          </a:p>
        </p:txBody>
      </p:sp>
      <p:sp>
        <p:nvSpPr>
          <p:cNvPr id="7" name="Obdélník 6"/>
          <p:cNvSpPr/>
          <p:nvPr/>
        </p:nvSpPr>
        <p:spPr>
          <a:xfrm>
            <a:off x="4657945" y="2405138"/>
            <a:ext cx="4140460" cy="2047727"/>
          </a:xfrm>
          <a:prstGeom prst="rect">
            <a:avLst/>
          </a:prstGeom>
          <a:gradFill>
            <a:gsLst>
              <a:gs pos="0">
                <a:srgbClr val="FF0000">
                  <a:alpha val="81000"/>
                  <a:lumMod val="80000"/>
                </a:srgbClr>
              </a:gs>
              <a:gs pos="100000">
                <a:schemeClr val="accent2">
                  <a:lumMod val="60000"/>
                  <a:lumOff val="40000"/>
                  <a:alpha val="34000"/>
                </a:schemeClr>
              </a:gs>
            </a:gsLst>
          </a:gra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t"/>
          <a:lstStyle/>
          <a:p>
            <a:pPr marL="342900" lvl="0" indent="-342900">
              <a:buBlip>
                <a:blip r:embed="rId5"/>
              </a:buBlip>
            </a:pPr>
            <a:r>
              <a:rPr lang="cs-CZ" sz="2400" dirty="0">
                <a:solidFill>
                  <a:schemeClr val="bg1"/>
                </a:solidFill>
              </a:rPr>
              <a:t>Nízká energetická účinnost</a:t>
            </a:r>
          </a:p>
          <a:p>
            <a:pPr marL="342900" indent="-342900">
              <a:buBlip>
                <a:blip r:embed="rId5"/>
              </a:buBlip>
            </a:pPr>
            <a:r>
              <a:rPr lang="cs-CZ" sz="2400" dirty="0">
                <a:solidFill>
                  <a:schemeClr val="bg1"/>
                </a:solidFill>
              </a:rPr>
              <a:t>Kratší životnost (kolem 1000 hodin)</a:t>
            </a:r>
          </a:p>
        </p:txBody>
      </p:sp>
      <p:sp>
        <p:nvSpPr>
          <p:cNvPr id="9" name="TextovéPole 8"/>
          <p:cNvSpPr txBox="1"/>
          <p:nvPr/>
        </p:nvSpPr>
        <p:spPr>
          <a:xfrm>
            <a:off x="1061010" y="1738169"/>
            <a:ext cx="2619400" cy="584775"/>
          </a:xfrm>
          <a:prstGeom prst="rect">
            <a:avLst/>
          </a:prstGeom>
          <a:noFill/>
        </p:spPr>
        <p:txBody>
          <a:bodyPr wrap="square" rtlCol="0">
            <a:spAutoFit/>
          </a:bodyPr>
          <a:lstStyle/>
          <a:p>
            <a:pPr algn="ctr"/>
            <a:r>
              <a:rPr lang="cs-CZ" sz="3200" dirty="0" smtClean="0">
                <a:solidFill>
                  <a:schemeClr val="bg1"/>
                </a:solidFill>
                <a:effectLst>
                  <a:outerShdw blurRad="50800" dist="38100" dir="2700000" algn="tl" rotWithShape="0">
                    <a:schemeClr val="tx1">
                      <a:lumMod val="50000"/>
                      <a:lumOff val="50000"/>
                      <a:alpha val="40000"/>
                    </a:schemeClr>
                  </a:outerShdw>
                </a:effectLst>
              </a:rPr>
              <a:t>Výhody</a:t>
            </a:r>
            <a:endParaRPr lang="cs-CZ" sz="3200" dirty="0">
              <a:solidFill>
                <a:schemeClr val="bg1"/>
              </a:solidFill>
              <a:effectLst>
                <a:outerShdw blurRad="50800" dist="38100" dir="2700000" algn="tl" rotWithShape="0">
                  <a:schemeClr val="tx1">
                    <a:lumMod val="50000"/>
                    <a:lumOff val="50000"/>
                    <a:alpha val="40000"/>
                  </a:schemeClr>
                </a:outerShdw>
              </a:effectLst>
            </a:endParaRPr>
          </a:p>
        </p:txBody>
      </p:sp>
      <p:sp>
        <p:nvSpPr>
          <p:cNvPr id="10" name="TextovéPole 9"/>
          <p:cNvSpPr txBox="1"/>
          <p:nvPr/>
        </p:nvSpPr>
        <p:spPr>
          <a:xfrm>
            <a:off x="5408776" y="1738169"/>
            <a:ext cx="2619400" cy="584775"/>
          </a:xfrm>
          <a:prstGeom prst="rect">
            <a:avLst/>
          </a:prstGeom>
          <a:noFill/>
        </p:spPr>
        <p:txBody>
          <a:bodyPr wrap="square" rtlCol="0">
            <a:spAutoFit/>
          </a:bodyPr>
          <a:lstStyle/>
          <a:p>
            <a:pPr algn="ctr"/>
            <a:r>
              <a:rPr lang="cs-CZ" sz="3200" dirty="0" smtClean="0">
                <a:solidFill>
                  <a:schemeClr val="bg1"/>
                </a:solidFill>
                <a:effectLst>
                  <a:outerShdw blurRad="50800" dist="38100" dir="2700000" algn="tl" rotWithShape="0">
                    <a:schemeClr val="tx1">
                      <a:lumMod val="50000"/>
                      <a:lumOff val="50000"/>
                      <a:alpha val="40000"/>
                    </a:schemeClr>
                  </a:outerShdw>
                </a:effectLst>
              </a:rPr>
              <a:t>Nevýhody</a:t>
            </a:r>
            <a:endParaRPr lang="cs-CZ" sz="3200" dirty="0">
              <a:solidFill>
                <a:schemeClr val="bg1"/>
              </a:solidFill>
              <a:effectLst>
                <a:outerShdw blurRad="50800" dist="38100" dir="2700000" algn="tl" rotWithShape="0">
                  <a:schemeClr val="tx1">
                    <a:lumMod val="50000"/>
                    <a:lumOff val="50000"/>
                    <a:alpha val="40000"/>
                  </a:schemeClr>
                </a:outerShdw>
              </a:effectLst>
            </a:endParaRPr>
          </a:p>
        </p:txBody>
      </p:sp>
    </p:spTree>
    <p:extLst>
      <p:ext uri="{BB962C8B-B14F-4D97-AF65-F5344CB8AC3E}">
        <p14:creationId xmlns:p14="http://schemas.microsoft.com/office/powerpoint/2010/main" val="150000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omas\Desktop\Prezentace\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Žárovka</a:t>
            </a:r>
            <a:endPar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677" b="2762"/>
          <a:stretch/>
        </p:blipFill>
        <p:spPr bwMode="auto">
          <a:xfrm>
            <a:off x="679068" y="958083"/>
            <a:ext cx="7785864" cy="4777223"/>
          </a:xfrm>
          <a:prstGeom prst="rect">
            <a:avLst/>
          </a:prstGeom>
          <a:noFill/>
          <a:ln>
            <a:noFill/>
          </a:ln>
          <a:effectLst>
            <a:reflection blurRad="6350" stA="52000" endA="300" endPos="18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C:\Users\Tomas\Desktop\Prezentace\Export3.gif"/>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21191" y="1695885"/>
            <a:ext cx="3301618" cy="330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01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 presetClass="entr" presetSubtype="0" fill="hold" nodeType="afterEffect">
                                  <p:stCondLst>
                                    <p:cond delay="10000"/>
                                  </p:stCondLst>
                                  <p:childTnLst>
                                    <p:set>
                                      <p:cBhvr>
                                        <p:cTn id="14"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397000_SOUNDDOGS__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Picture 3" descr="C:\Users\Tomas\Desktop\Prezentace\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Obdélník 5"/>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Žárovka</a:t>
            </a:r>
            <a:endPar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Tree>
    <p:extLst>
      <p:ext uri="{BB962C8B-B14F-4D97-AF65-F5344CB8AC3E}">
        <p14:creationId xmlns:p14="http://schemas.microsoft.com/office/powerpoint/2010/main" val="289915679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20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subTnLst>
                                    <p:audio>
                                      <p:cMediaNode vol="100000">
                                        <p:cTn display="0" masterRel="sameClick">
                                          <p:stCondLst>
                                            <p:cond evt="begin" delay="0">
                                              <p:tn val="9"/>
                                            </p:cond>
                                          </p:stCondLst>
                                          <p:endCondLst>
                                            <p:cond evt="onStopAudio" delay="0">
                                              <p:tgtEl>
                                                <p:sldTgt/>
                                              </p:tgtEl>
                                            </p:cond>
                                          </p:endCondLst>
                                        </p:cTn>
                                        <p:tgtEl>
                                          <p:sndTgt r:embed="rId3" name="switch-18.wav"/>
                                        </p:tgtEl>
                                      </p:cMediaNode>
                                    </p:audio>
                                  </p:subTnLst>
                                </p:cTn>
                              </p:par>
                              <p:par>
                                <p:cTn id="12" presetID="10" presetClass="exit" presetSubtype="0" fill="hold" nodeType="withEffect">
                                  <p:stCondLst>
                                    <p:cond delay="200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 name="Skupina 7"/>
          <p:cNvGrpSpPr/>
          <p:nvPr/>
        </p:nvGrpSpPr>
        <p:grpSpPr>
          <a:xfrm>
            <a:off x="1868644" y="-1071499"/>
            <a:ext cx="5175574" cy="6975775"/>
            <a:chOff x="1868644" y="-1071500"/>
            <a:chExt cx="5175574" cy="6975775"/>
          </a:xfrm>
        </p:grpSpPr>
        <p:pic>
          <p:nvPicPr>
            <p:cNvPr id="1026" name="Picture 2" descr="C:\Users\Tomas\Desktop\Prezentace\The_magic_bul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58" r="2822"/>
            <a:stretch/>
          </p:blipFill>
          <p:spPr bwMode="auto">
            <a:xfrm>
              <a:off x="2910401" y="1156247"/>
              <a:ext cx="3092061" cy="4748028"/>
            </a:xfrm>
            <a:prstGeom prst="rect">
              <a:avLst/>
            </a:prstGeom>
            <a:noFill/>
            <a:extLst>
              <a:ext uri="{909E8E84-426E-40DD-AFC4-6F175D3DCCD1}">
                <a14:hiddenFill xmlns:a14="http://schemas.microsoft.com/office/drawing/2010/main">
                  <a:solidFill>
                    <a:srgbClr val="FFFFFF"/>
                  </a:solidFill>
                </a14:hiddenFill>
              </a:ext>
            </a:extLst>
          </p:spPr>
        </p:pic>
        <p:sp>
          <p:nvSpPr>
            <p:cNvPr id="3" name="Ovál 2"/>
            <p:cNvSpPr/>
            <p:nvPr/>
          </p:nvSpPr>
          <p:spPr>
            <a:xfrm>
              <a:off x="1868644" y="-1071500"/>
              <a:ext cx="5175574" cy="6773252"/>
            </a:xfrm>
            <a:prstGeom prst="ellipse">
              <a:avLst/>
            </a:prstGeom>
            <a:gradFill flip="none" rotWithShape="1">
              <a:gsLst>
                <a:gs pos="0">
                  <a:schemeClr val="bg1">
                    <a:alpha val="27000"/>
                  </a:schemeClr>
                </a:gs>
                <a:gs pos="61000">
                  <a:srgbClr val="FFFFFF">
                    <a:alpha val="0"/>
                  </a:srgbClr>
                </a:gs>
                <a:gs pos="100000">
                  <a:schemeClr val="bg1">
                    <a:lumMod val="0"/>
                    <a:lumOff val="10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0" name="Obdélník 9"/>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Zářivka</a:t>
            </a:r>
            <a:endPar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
        <p:nvSpPr>
          <p:cNvPr id="9" name="TextovéPole 8"/>
          <p:cNvSpPr txBox="1"/>
          <p:nvPr/>
        </p:nvSpPr>
        <p:spPr>
          <a:xfrm>
            <a:off x="-22503" y="2409689"/>
            <a:ext cx="9144000" cy="1015663"/>
          </a:xfrm>
          <a:prstGeom prst="rect">
            <a:avLst/>
          </a:prstGeom>
          <a:noFill/>
        </p:spPr>
        <p:txBody>
          <a:bodyPr wrap="square" rtlCol="0">
            <a:spAutoFit/>
          </a:bodyPr>
          <a:lstStyle/>
          <a:p>
            <a:pPr algn="ctr"/>
            <a:r>
              <a:rPr lang="cs-CZ" sz="60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20. století</a:t>
            </a:r>
            <a:endParaRPr lang="cs-CZ" sz="60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Tree>
    <p:extLst>
      <p:ext uri="{BB962C8B-B14F-4D97-AF65-F5344CB8AC3E}">
        <p14:creationId xmlns:p14="http://schemas.microsoft.com/office/powerpoint/2010/main" val="381720834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566830_SOUNDDOGS__li.wav"/>
                                        </p:tgtEl>
                                      </p:cMediaNode>
                                    </p:audio>
                                  </p:sub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
                                        <p:tgtEl>
                                          <p:spTgt spid="8"/>
                                        </p:tgtEl>
                                      </p:cBhvr>
                                    </p:animEffect>
                                  </p:childTnLst>
                                </p:cTn>
                              </p:par>
                            </p:childTnLst>
                          </p:cTn>
                        </p:par>
                        <p:par>
                          <p:cTn id="12" fill="hold">
                            <p:stCondLst>
                              <p:cond delay="2600"/>
                            </p:stCondLst>
                            <p:childTnLst>
                              <p:par>
                                <p:cTn id="13" presetID="10" presetClass="exit" presetSubtype="0" fill="hold" nodeType="afterEffect">
                                  <p:stCondLst>
                                    <p:cond delay="0"/>
                                  </p:stCondLst>
                                  <p:childTnLst>
                                    <p:animEffect transition="out" filter="fade">
                                      <p:cBhvr>
                                        <p:cTn id="14" dur="100"/>
                                        <p:tgtEl>
                                          <p:spTgt spid="8"/>
                                        </p:tgtEl>
                                      </p:cBhvr>
                                    </p:animEffect>
                                    <p:set>
                                      <p:cBhvr>
                                        <p:cTn id="15" dur="1" fill="hold">
                                          <p:stCondLst>
                                            <p:cond delay="99"/>
                                          </p:stCondLst>
                                        </p:cTn>
                                        <p:tgtEl>
                                          <p:spTgt spid="8"/>
                                        </p:tgtEl>
                                        <p:attrNameLst>
                                          <p:attrName>style.visibility</p:attrName>
                                        </p:attrNameLst>
                                      </p:cBhvr>
                                      <p:to>
                                        <p:strVal val="hidden"/>
                                      </p:to>
                                    </p:set>
                                  </p:childTnLst>
                                </p:cTn>
                              </p:par>
                            </p:childTnLst>
                          </p:cTn>
                        </p:par>
                        <p:par>
                          <p:cTn id="16" fill="hold">
                            <p:stCondLst>
                              <p:cond delay="27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
                                        <p:tgtEl>
                                          <p:spTgt spid="8"/>
                                        </p:tgtEl>
                                      </p:cBhvr>
                                    </p:animEffect>
                                  </p:childTnLst>
                                </p:cTn>
                              </p:par>
                            </p:childTnLst>
                          </p:cTn>
                        </p:par>
                        <p:par>
                          <p:cTn id="20" fill="hold">
                            <p:stCondLst>
                              <p:cond delay="2800"/>
                            </p:stCondLst>
                            <p:childTnLst>
                              <p:par>
                                <p:cTn id="21" presetID="10" presetClass="exit" presetSubtype="0" fill="hold" nodeType="afterEffect">
                                  <p:stCondLst>
                                    <p:cond delay="0"/>
                                  </p:stCondLst>
                                  <p:childTnLst>
                                    <p:animEffect transition="out" filter="fade">
                                      <p:cBhvr>
                                        <p:cTn id="22" dur="100"/>
                                        <p:tgtEl>
                                          <p:spTgt spid="8"/>
                                        </p:tgtEl>
                                      </p:cBhvr>
                                    </p:animEffect>
                                    <p:set>
                                      <p:cBhvr>
                                        <p:cTn id="23" dur="1" fill="hold">
                                          <p:stCondLst>
                                            <p:cond delay="99"/>
                                          </p:stCondLst>
                                        </p:cTn>
                                        <p:tgtEl>
                                          <p:spTgt spid="8"/>
                                        </p:tgtEl>
                                        <p:attrNameLst>
                                          <p:attrName>style.visibility</p:attrName>
                                        </p:attrNameLst>
                                      </p:cBhvr>
                                      <p:to>
                                        <p:strVal val="hidden"/>
                                      </p:to>
                                    </p:set>
                                  </p:childTnLst>
                                </p:cTn>
                              </p:par>
                            </p:childTnLst>
                          </p:cTn>
                        </p:par>
                        <p:par>
                          <p:cTn id="24" fill="hold">
                            <p:stCondLst>
                              <p:cond delay="29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
                                        <p:tgtEl>
                                          <p:spTgt spid="8"/>
                                        </p:tgtEl>
                                      </p:cBhvr>
                                    </p:animEffec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100"/>
                                        <p:tgtEl>
                                          <p:spTgt spid="8"/>
                                        </p:tgtEl>
                                      </p:cBhvr>
                                    </p:animEffect>
                                    <p:set>
                                      <p:cBhvr>
                                        <p:cTn id="31" dur="1" fill="hold">
                                          <p:stCondLst>
                                            <p:cond delay="99"/>
                                          </p:stCondLst>
                                        </p:cTn>
                                        <p:tgtEl>
                                          <p:spTgt spid="8"/>
                                        </p:tgtEl>
                                        <p:attrNameLst>
                                          <p:attrName>style.visibility</p:attrName>
                                        </p:attrNameLst>
                                      </p:cBhvr>
                                      <p:to>
                                        <p:strVal val="hidden"/>
                                      </p:to>
                                    </p:set>
                                  </p:childTnLst>
                                </p:cTn>
                              </p:par>
                            </p:childTnLst>
                          </p:cTn>
                        </p:par>
                        <p:par>
                          <p:cTn id="32" fill="hold">
                            <p:stCondLst>
                              <p:cond delay="31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
                                        <p:tgtEl>
                                          <p:spTgt spid="8"/>
                                        </p:tgtEl>
                                      </p:cBhvr>
                                    </p:animEffect>
                                  </p:childTnLst>
                                </p:cTn>
                              </p:par>
                            </p:childTnLst>
                          </p:cTn>
                        </p:par>
                        <p:par>
                          <p:cTn id="36" fill="hold">
                            <p:stCondLst>
                              <p:cond delay="3200"/>
                            </p:stCondLst>
                            <p:childTnLst>
                              <p:par>
                                <p:cTn id="37" presetID="10" presetClass="entr" presetSubtype="0" fill="hold" grpId="0" nodeType="afterEffect">
                                  <p:stCondLst>
                                    <p:cond delay="20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700"/>
                            </p:stCondLst>
                            <p:childTnLst>
                              <p:par>
                                <p:cTn id="41" presetID="53" presetClass="entr" presetSubtype="16" fill="hold" grpId="0" nodeType="afterEffect">
                                  <p:stCondLst>
                                    <p:cond delay="200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Effect transition="in" filter="fade">
                                      <p:cBhvr>
                                        <p:cTn id="45" dur="1000"/>
                                        <p:tgtEl>
                                          <p:spTgt spid="9"/>
                                        </p:tgtEl>
                                      </p:cBhvr>
                                    </p:animEffect>
                                  </p:childTnLst>
                                </p:cTn>
                              </p:par>
                            </p:childTnLst>
                          </p:cTn>
                        </p:par>
                        <p:par>
                          <p:cTn id="46" fill="hold">
                            <p:stCondLst>
                              <p:cond delay="8700"/>
                            </p:stCondLst>
                            <p:childTnLst>
                              <p:par>
                                <p:cTn id="47" presetID="53" presetClass="exit" presetSubtype="32" fill="hold" grpId="1" nodeType="afterEffect">
                                  <p:stCondLst>
                                    <p:cond delay="2000"/>
                                  </p:stCondLst>
                                  <p:childTnLst>
                                    <p:anim calcmode="lin" valueType="num">
                                      <p:cBhvr>
                                        <p:cTn id="48" dur="1000"/>
                                        <p:tgtEl>
                                          <p:spTgt spid="9"/>
                                        </p:tgtEl>
                                        <p:attrNameLst>
                                          <p:attrName>ppt_w</p:attrName>
                                        </p:attrNameLst>
                                      </p:cBhvr>
                                      <p:tavLst>
                                        <p:tav tm="0">
                                          <p:val>
                                            <p:strVal val="ppt_w"/>
                                          </p:val>
                                        </p:tav>
                                        <p:tav tm="100000">
                                          <p:val>
                                            <p:fltVal val="0"/>
                                          </p:val>
                                        </p:tav>
                                      </p:tavLst>
                                    </p:anim>
                                    <p:anim calcmode="lin" valueType="num">
                                      <p:cBhvr>
                                        <p:cTn id="49" dur="1000"/>
                                        <p:tgtEl>
                                          <p:spTgt spid="9"/>
                                        </p:tgtEl>
                                        <p:attrNameLst>
                                          <p:attrName>ppt_h</p:attrName>
                                        </p:attrNameLst>
                                      </p:cBhvr>
                                      <p:tavLst>
                                        <p:tav tm="0">
                                          <p:val>
                                            <p:strVal val="ppt_h"/>
                                          </p:val>
                                        </p:tav>
                                        <p:tav tm="100000">
                                          <p:val>
                                            <p:fltVal val="0"/>
                                          </p:val>
                                        </p:tav>
                                      </p:tavLst>
                                    </p:anim>
                                    <p:animEffect transition="out" filter="fade">
                                      <p:cBhvr>
                                        <p:cTn id="50" dur="1000"/>
                                        <p:tgtEl>
                                          <p:spTgt spid="9"/>
                                        </p:tgtEl>
                                      </p:cBhvr>
                                    </p:animEffect>
                                    <p:set>
                                      <p:cBhvr>
                                        <p:cTn id="51"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 name="Skupina 7"/>
          <p:cNvGrpSpPr/>
          <p:nvPr/>
        </p:nvGrpSpPr>
        <p:grpSpPr>
          <a:xfrm>
            <a:off x="1868644" y="-1071499"/>
            <a:ext cx="5175574" cy="6975775"/>
            <a:chOff x="1868644" y="-1071500"/>
            <a:chExt cx="5175574" cy="6975775"/>
          </a:xfrm>
        </p:grpSpPr>
        <p:pic>
          <p:nvPicPr>
            <p:cNvPr id="1026" name="Picture 2" descr="C:\Users\Tomas\Desktop\Prezentace\The_magic_bul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58" r="2822"/>
            <a:stretch/>
          </p:blipFill>
          <p:spPr bwMode="auto">
            <a:xfrm>
              <a:off x="2910401" y="1156247"/>
              <a:ext cx="3092061" cy="4748028"/>
            </a:xfrm>
            <a:prstGeom prst="rect">
              <a:avLst/>
            </a:prstGeom>
            <a:noFill/>
            <a:extLst>
              <a:ext uri="{909E8E84-426E-40DD-AFC4-6F175D3DCCD1}">
                <a14:hiddenFill xmlns:a14="http://schemas.microsoft.com/office/drawing/2010/main">
                  <a:solidFill>
                    <a:srgbClr val="FFFFFF"/>
                  </a:solidFill>
                </a14:hiddenFill>
              </a:ext>
            </a:extLst>
          </p:spPr>
        </p:pic>
        <p:sp>
          <p:nvSpPr>
            <p:cNvPr id="3" name="Ovál 2"/>
            <p:cNvSpPr/>
            <p:nvPr/>
          </p:nvSpPr>
          <p:spPr>
            <a:xfrm>
              <a:off x="1868644" y="-1071500"/>
              <a:ext cx="5175574" cy="6773252"/>
            </a:xfrm>
            <a:prstGeom prst="ellipse">
              <a:avLst/>
            </a:prstGeom>
            <a:gradFill flip="none" rotWithShape="1">
              <a:gsLst>
                <a:gs pos="0">
                  <a:schemeClr val="bg1">
                    <a:alpha val="27000"/>
                  </a:schemeClr>
                </a:gs>
                <a:gs pos="61000">
                  <a:srgbClr val="FFFFFF">
                    <a:alpha val="0"/>
                  </a:srgbClr>
                </a:gs>
                <a:gs pos="100000">
                  <a:schemeClr val="bg1">
                    <a:lumMod val="0"/>
                    <a:lumOff val="10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 name="Obdélník 5"/>
          <p:cNvSpPr/>
          <p:nvPr/>
        </p:nvSpPr>
        <p:spPr>
          <a:xfrm>
            <a:off x="0" y="0"/>
            <a:ext cx="9144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802787" y="1674675"/>
            <a:ext cx="7698656" cy="1754326"/>
          </a:xfrm>
          <a:prstGeom prst="rect">
            <a:avLst/>
          </a:prstGeom>
          <a:noFill/>
        </p:spPr>
        <p:txBody>
          <a:bodyPr wrap="square" rtlCol="0">
            <a:spAutoFit/>
          </a:bodyPr>
          <a:lstStyle/>
          <a:p>
            <a:pPr marL="571500" lvl="0" indent="-571500">
              <a:buFont typeface="Arial" pitchFamily="34" charset="0"/>
              <a:buChar char="•"/>
            </a:pPr>
            <a:r>
              <a:rPr lang="cs-CZ" sz="3600" dirty="0" smtClean="0">
                <a:solidFill>
                  <a:schemeClr val="bg1"/>
                </a:solidFill>
              </a:rPr>
              <a:t>Existuje </a:t>
            </a:r>
            <a:r>
              <a:rPr lang="cs-CZ" sz="3600" dirty="0">
                <a:solidFill>
                  <a:schemeClr val="bg1"/>
                </a:solidFill>
              </a:rPr>
              <a:t>ve dvou variantách – v kompaktní podobě, nebo jako </a:t>
            </a:r>
            <a:r>
              <a:rPr lang="cs-CZ" sz="3600" dirty="0" smtClean="0">
                <a:solidFill>
                  <a:schemeClr val="bg1"/>
                </a:solidFill>
              </a:rPr>
              <a:t>trubice.</a:t>
            </a:r>
            <a:endParaRPr lang="cs-CZ" sz="3600" dirty="0">
              <a:solidFill>
                <a:schemeClr val="bg1"/>
              </a:solidFill>
            </a:endParaRPr>
          </a:p>
        </p:txBody>
      </p:sp>
      <p:sp>
        <p:nvSpPr>
          <p:cNvPr id="5" name="TextovéPole 4"/>
          <p:cNvSpPr txBox="1"/>
          <p:nvPr/>
        </p:nvSpPr>
        <p:spPr>
          <a:xfrm>
            <a:off x="0" y="188642"/>
            <a:ext cx="9144000" cy="769441"/>
          </a:xfrm>
          <a:prstGeom prst="rect">
            <a:avLst/>
          </a:prstGeom>
          <a:noFill/>
        </p:spPr>
        <p:txBody>
          <a:bodyPr wrap="square" rtlCol="0">
            <a:spAutoFit/>
          </a:bodyPr>
          <a:lstStyle/>
          <a:p>
            <a:pPr algn="ctr"/>
            <a:r>
              <a:rPr lang="cs-CZ" sz="4400" dirty="0" smtClean="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rPr>
              <a:t>Zářivka</a:t>
            </a:r>
            <a:endParaRPr lang="cs-CZ" sz="4400" dirty="0">
              <a:solidFill>
                <a:schemeClr val="bg1"/>
              </a:solidFill>
              <a:effectLst>
                <a:outerShdw blurRad="50800" dist="38100" dir="2700000" algn="tl" rotWithShape="0">
                  <a:schemeClr val="tx1">
                    <a:lumMod val="50000"/>
                    <a:lumOff val="50000"/>
                    <a:alpha val="40000"/>
                  </a:schemeClr>
                </a:outerShdw>
                <a:reflection blurRad="101600" stA="48000" endPos="34000" dir="5400000" sy="-100000" algn="bl" rotWithShape="0"/>
              </a:effectLst>
            </a:endParaRPr>
          </a:p>
        </p:txBody>
      </p:sp>
      <p:sp>
        <p:nvSpPr>
          <p:cNvPr id="12" name="TextovéPole 11"/>
          <p:cNvSpPr txBox="1"/>
          <p:nvPr/>
        </p:nvSpPr>
        <p:spPr>
          <a:xfrm>
            <a:off x="802787" y="3429000"/>
            <a:ext cx="7698656" cy="1754326"/>
          </a:xfrm>
          <a:prstGeom prst="rect">
            <a:avLst/>
          </a:prstGeom>
          <a:noFill/>
        </p:spPr>
        <p:txBody>
          <a:bodyPr wrap="square" rtlCol="0">
            <a:spAutoFit/>
          </a:bodyPr>
          <a:lstStyle/>
          <a:p>
            <a:pPr marL="571500" lvl="0" indent="-571500">
              <a:buFont typeface="Arial" pitchFamily="34" charset="0"/>
              <a:buChar char="•"/>
            </a:pPr>
            <a:r>
              <a:rPr lang="cs-CZ" sz="3600" dirty="0" smtClean="0">
                <a:solidFill>
                  <a:schemeClr val="bg1"/>
                </a:solidFill>
              </a:rPr>
              <a:t>V </a:t>
            </a:r>
            <a:r>
              <a:rPr lang="cs-CZ" sz="3600" dirty="0">
                <a:solidFill>
                  <a:schemeClr val="bg1"/>
                </a:solidFill>
              </a:rPr>
              <a:t>zářivkové trubici jsou umístěny páry rtuti a argonu a tím se stává ekologickou </a:t>
            </a:r>
            <a:r>
              <a:rPr lang="cs-CZ" sz="3600" dirty="0" smtClean="0">
                <a:solidFill>
                  <a:schemeClr val="bg1"/>
                </a:solidFill>
              </a:rPr>
              <a:t>zátěží.</a:t>
            </a:r>
            <a:endParaRPr lang="cs-CZ" sz="3600" dirty="0">
              <a:solidFill>
                <a:schemeClr val="bg1"/>
              </a:solidFill>
            </a:endParaRPr>
          </a:p>
        </p:txBody>
      </p:sp>
    </p:spTree>
    <p:extLst>
      <p:ext uri="{BB962C8B-B14F-4D97-AF65-F5344CB8AC3E}">
        <p14:creationId xmlns:p14="http://schemas.microsoft.com/office/powerpoint/2010/main" val="177387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bldP spid="12" grpId="0" build="allAtOnce"/>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TotalTime>
  <Words>1231</Words>
  <Application>Microsoft Office PowerPoint</Application>
  <PresentationFormat>Předvádění na obrazovce (4:3)</PresentationFormat>
  <Paragraphs>342</Paragraphs>
  <Slides>30</Slides>
  <Notes>28</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Tomas</dc:creator>
  <cp:lastModifiedBy>DMU</cp:lastModifiedBy>
  <cp:revision>117</cp:revision>
  <dcterms:created xsi:type="dcterms:W3CDTF">2012-02-07T18:08:39Z</dcterms:created>
  <dcterms:modified xsi:type="dcterms:W3CDTF">2012-03-20T19:54:04Z</dcterms:modified>
</cp:coreProperties>
</file>