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4A7CED-83FA-4FAE-B4BA-91853FECCFE7}" type="datetimeFigureOut">
              <a:rPr lang="cs-CZ" smtClean="0"/>
              <a:t>22.5.2013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CCC60C-6C4B-490C-81BE-E47D6BFE19B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Vstupní materiál pro bioplyn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jung\AppData\Local\Microsoft\Windows\Temporary Internet Files\Content.IE5\6ELVG5V2\MC9002791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013" y="1482725"/>
            <a:ext cx="1714500" cy="1812925"/>
          </a:xfrm>
          <a:prstGeom prst="rect">
            <a:avLst/>
          </a:prstGeom>
          <a:noFill/>
        </p:spPr>
      </p:pic>
      <p:pic>
        <p:nvPicPr>
          <p:cNvPr id="2051" name="Picture 3" descr="C:\Users\jung\AppData\Local\Microsoft\Windows\Temporary Internet Files\Content.IE5\MUVATWVN\MP9004423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178462" cy="2785641"/>
          </a:xfrm>
          <a:prstGeom prst="rect">
            <a:avLst/>
          </a:prstGeom>
          <a:noFill/>
        </p:spPr>
      </p:pic>
      <p:pic>
        <p:nvPicPr>
          <p:cNvPr id="2052" name="Picture 4" descr="C:\Users\jung\AppData\Local\Microsoft\Windows\Temporary Internet Files\Content.IE5\6ELVG5V2\MC9002153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4763" y="3560763"/>
            <a:ext cx="1477962" cy="2525712"/>
          </a:xfrm>
          <a:prstGeom prst="rect">
            <a:avLst/>
          </a:prstGeom>
          <a:noFill/>
        </p:spPr>
      </p:pic>
      <p:pic>
        <p:nvPicPr>
          <p:cNvPr id="2053" name="Picture 5" descr="C:\Users\jung\AppData\Local\Microsoft\Windows\Temporary Internet Files\Content.IE5\QQJE9426\MC90044161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4888" y="4560888"/>
            <a:ext cx="1625600" cy="1574800"/>
          </a:xfrm>
          <a:prstGeom prst="rect">
            <a:avLst/>
          </a:prstGeom>
          <a:noFill/>
        </p:spPr>
      </p:pic>
      <p:pic>
        <p:nvPicPr>
          <p:cNvPr id="2055" name="Picture 7" descr="C:\Users\jung\AppData\Local\Microsoft\Windows\Temporary Internet Files\Content.IE5\QQJE9426\MP90040181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01008"/>
            <a:ext cx="1987069" cy="132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ING. KRATOCHVÍLOVÁ, Zuzana a kol. Průvodce výrobou a využitím bioplynu [online]. [cit. 18.4.2013]. Dostupný na WWW: http://www.</a:t>
            </a:r>
            <a:r>
              <a:rPr lang="cs-CZ" dirty="0" err="1" smtClean="0"/>
              <a:t>mpo</a:t>
            </a:r>
            <a:r>
              <a:rPr lang="cs-CZ" dirty="0" smtClean="0"/>
              <a:t>-efekt.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upload</a:t>
            </a:r>
            <a:r>
              <a:rPr lang="cs-CZ" dirty="0" smtClean="0"/>
              <a:t>/7799f3fd595eeee1fa66875530f33e8a/</a:t>
            </a:r>
            <a:r>
              <a:rPr lang="cs-CZ" dirty="0" err="1" smtClean="0"/>
              <a:t>Pruvodce</a:t>
            </a:r>
            <a:r>
              <a:rPr lang="cs-CZ" dirty="0" smtClean="0"/>
              <a:t>_</a:t>
            </a:r>
            <a:r>
              <a:rPr lang="cs-CZ" dirty="0" err="1" smtClean="0"/>
              <a:t>vyrobou</a:t>
            </a:r>
            <a:r>
              <a:rPr lang="cs-CZ" dirty="0" smtClean="0"/>
              <a:t>_</a:t>
            </a:r>
            <a:r>
              <a:rPr lang="cs-CZ" dirty="0" err="1" smtClean="0"/>
              <a:t>vyuzitim</a:t>
            </a:r>
            <a:r>
              <a:rPr lang="cs-CZ" dirty="0" smtClean="0"/>
              <a:t>_bioplynu_2.pdf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600" b="1" dirty="0" smtClean="0"/>
              <a:t>Statková hnojiva</a:t>
            </a:r>
          </a:p>
          <a:p>
            <a:r>
              <a:rPr lang="cs-CZ" sz="3600" b="1" dirty="0" smtClean="0"/>
              <a:t>Kukuřice</a:t>
            </a:r>
            <a:endParaRPr lang="cs-CZ" sz="3600" dirty="0" smtClean="0"/>
          </a:p>
          <a:p>
            <a:r>
              <a:rPr lang="cs-CZ" sz="3600" b="1" dirty="0" smtClean="0"/>
              <a:t>Žitná siláž z celých rostlin</a:t>
            </a:r>
            <a:r>
              <a:rPr lang="cs-CZ" sz="3600" dirty="0" smtClean="0"/>
              <a:t> </a:t>
            </a:r>
            <a:endParaRPr lang="cs-CZ" sz="3600" dirty="0" smtClean="0"/>
          </a:p>
          <a:p>
            <a:r>
              <a:rPr lang="cs-CZ" sz="3600" b="1" dirty="0" smtClean="0"/>
              <a:t>Řepa</a:t>
            </a:r>
          </a:p>
          <a:p>
            <a:r>
              <a:rPr lang="cs-CZ" sz="3600" b="1" dirty="0" smtClean="0"/>
              <a:t>Travní siláž</a:t>
            </a:r>
            <a:endParaRPr lang="cs-CZ" sz="36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statková hnojiva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sz="2800" dirty="0" smtClean="0"/>
              <a:t>Hovězí i prasečí kejda se dají díky relativně nízkému obsahu sušiny dobře kombinovat s ostatními substráty. Obtížnější je situace u slamnatého hnoje, neboť ten musí, kvůli svému vysokému podílu sušiny, být zpravidla naředěn, aby byl </a:t>
            </a:r>
            <a:r>
              <a:rPr lang="cs-CZ" sz="2800" dirty="0" err="1" smtClean="0"/>
              <a:t>pumpovatelný</a:t>
            </a:r>
            <a:endParaRPr lang="cs-CZ" sz="2800" dirty="0"/>
          </a:p>
        </p:txBody>
      </p:sp>
      <p:pic>
        <p:nvPicPr>
          <p:cNvPr id="4098" name="Picture 2" descr="C:\Users\jung\AppData\Local\Microsoft\Windows\Temporary Internet Files\Content.IE5\7FT48GRL\MP9003869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53927" cy="2037620"/>
          </a:xfrm>
          <a:prstGeom prst="rect">
            <a:avLst/>
          </a:prstGeom>
          <a:noFill/>
        </p:spPr>
      </p:pic>
      <p:pic>
        <p:nvPicPr>
          <p:cNvPr id="4099" name="Picture 3" descr="C:\Users\jung\AppData\Local\Microsoft\Windows\Temporary Internet Files\Content.IE5\6ELVG5V2\MP90043378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3540993" cy="2378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Tabulka výnosu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067" t="33811" r="13077" b="19904"/>
          <a:stretch>
            <a:fillRect/>
          </a:stretch>
        </p:blipFill>
        <p:spPr bwMode="auto">
          <a:xfrm>
            <a:off x="179512" y="2204864"/>
            <a:ext cx="8532440" cy="261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kukuřice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 podnicích, zaměřených na chov dobytka, však může znamenat využití kukuřičné siláže zatížení osevních postupů. Některé bioplynové stanice umí zpracovat kukuřičnou siláž a podobné materiály bez dalších substrátů, přesto se doporučuje fermentovat kukuřičnou siláž jako přídavný substrát s kejdou</a:t>
            </a:r>
            <a:endParaRPr lang="cs-CZ" sz="2800" dirty="0"/>
          </a:p>
        </p:txBody>
      </p:sp>
      <p:pic>
        <p:nvPicPr>
          <p:cNvPr id="3074" name="Picture 2" descr="C:\Users\jung\AppData\Local\Microsoft\Windows\Temporary Internet Files\Content.IE5\6ELVG5V2\MC90043635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563" y="4819650"/>
            <a:ext cx="1714500" cy="1714500"/>
          </a:xfrm>
          <a:prstGeom prst="rect">
            <a:avLst/>
          </a:prstGeom>
          <a:noFill/>
        </p:spPr>
      </p:pic>
      <p:pic>
        <p:nvPicPr>
          <p:cNvPr id="3075" name="Picture 3" descr="C:\Users\jung\AppData\Local\Microsoft\Windows\Temporary Internet Files\Content.IE5\QQJE9426\MC9004363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4664"/>
            <a:ext cx="1163241" cy="1163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Žitná siláž z celých rostlin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siláž triticale nebo žitná siláž z celých rostlin. Toto obilí má nízké nároky na kvalitu půdy a na podnebí, a proto může být pěstováno v chladnějších oblastech, popřípadě také na lehkých půdách. Výnos zrna žita činí přibližně 5–6 tun z hektaru, poměr </a:t>
            </a:r>
            <a:r>
              <a:rPr lang="cs-CZ" sz="2800" dirty="0" smtClean="0"/>
              <a:t>zrna </a:t>
            </a:r>
            <a:r>
              <a:rPr lang="cs-CZ" sz="2800" dirty="0" smtClean="0"/>
              <a:t>ku slámě cca 1:1,6. Z tohoto vyplývá celkový výnos od 13 do 15 tun čerstvé hmoty na hektar.</a:t>
            </a:r>
            <a:endParaRPr lang="cs-CZ" sz="2800" dirty="0"/>
          </a:p>
        </p:txBody>
      </p:sp>
      <p:pic>
        <p:nvPicPr>
          <p:cNvPr id="5123" name="Picture 3" descr="C:\Users\jung\AppData\Local\Microsoft\Windows\Temporary Internet Files\Content.IE5\7FT48GRL\MP9004486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48680"/>
            <a:ext cx="1456321" cy="1941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Řepa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Řepa se pro výrobu bioplynu hodí zejména díky vysokým výnosům </a:t>
            </a:r>
            <a:r>
              <a:rPr lang="cs-CZ" dirty="0" smtClean="0"/>
              <a:t>hmoty.</a:t>
            </a:r>
            <a:endParaRPr lang="cs-CZ" dirty="0" smtClean="0"/>
          </a:p>
          <a:p>
            <a:r>
              <a:rPr lang="cs-CZ" dirty="0" smtClean="0"/>
              <a:t>Řepa však vyžaduje vysoké nároky na půdu a podnebí, potřebuje spíše mírné podnebí a hlubokou ornou humózní půdu.Výnosy jsou rozdílné vždy podle půdních předpokladů a pohybují se u cukrové řepy kolem </a:t>
            </a:r>
            <a:r>
              <a:rPr lang="cs-CZ" dirty="0" smtClean="0"/>
              <a:t>50–60t/ha.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171" name="Picture 3" descr="C:\Users\jung\AppData\Local\Microsoft\Windows\Temporary Internet Files\Content.IE5\QQJE9426\MC9002153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6632"/>
            <a:ext cx="1477963" cy="252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 smtClean="0"/>
              <a:t>Problémy </a:t>
            </a:r>
            <a:r>
              <a:rPr lang="cs-CZ" sz="2800" dirty="0" smtClean="0"/>
              <a:t>ovšem nastanou při suchém čistění řep. Ulpívající zemina </a:t>
            </a:r>
            <a:r>
              <a:rPr lang="cs-CZ" sz="2800" dirty="0" smtClean="0"/>
              <a:t>musí </a:t>
            </a:r>
            <a:r>
              <a:rPr lang="cs-CZ" sz="2800" dirty="0" smtClean="0"/>
              <a:t>být pokud možno úplně odstraněna, neboť se jinak usadí a nahromadí na dně </a:t>
            </a:r>
            <a:r>
              <a:rPr lang="cs-CZ" sz="2800" dirty="0" err="1" smtClean="0"/>
              <a:t>fermentoru</a:t>
            </a:r>
            <a:r>
              <a:rPr lang="cs-CZ" sz="2800" dirty="0" smtClean="0"/>
              <a:t>, Také kameny musí být odstraněny ještě před rozdrolením. Neboť řepa i řepný list jsou sklízeny jen sezónně, je potřebné uskladnění, abychom měli substrát po celý rok k dispozici, což se zpravidla děje </a:t>
            </a:r>
            <a:r>
              <a:rPr lang="cs-CZ" sz="2800" dirty="0" smtClean="0"/>
              <a:t>silážováním </a:t>
            </a:r>
            <a:r>
              <a:rPr lang="cs-CZ" sz="2800" dirty="0" smtClean="0"/>
              <a:t>drcených rostlin.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Travní </a:t>
            </a:r>
            <a:r>
              <a:rPr lang="cs-CZ" b="1" dirty="0" smtClean="0"/>
              <a:t>siláž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dirty="0" smtClean="0"/>
              <a:t>Pěstování a sklizeň trávy, popřípadě využití travní siláže je dobře </a:t>
            </a:r>
            <a:r>
              <a:rPr lang="cs-CZ" sz="2800" dirty="0" err="1" smtClean="0"/>
              <a:t>mechanizovatelné</a:t>
            </a:r>
            <a:r>
              <a:rPr lang="cs-CZ" sz="2800" dirty="0" smtClean="0"/>
              <a:t> a zemědělci mají s obděláváním trvalých travních porostů dostatečné zkušenosti. Vždy podle počasí a klimatických podmínek můžeme uvažovat se dvěma až čtyřmi sklizněmi v roce.</a:t>
            </a:r>
          </a:p>
          <a:p>
            <a:endParaRPr lang="cs-CZ" dirty="0"/>
          </a:p>
        </p:txBody>
      </p:sp>
      <p:pic>
        <p:nvPicPr>
          <p:cNvPr id="6146" name="Picture 2" descr="C:\Users\jung\AppData\Local\Microsoft\Windows\Temporary Internet Files\Content.IE5\MUVATWVN\MP9004317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2"/>
            <a:ext cx="1944976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</TotalTime>
  <Words>364</Words>
  <Application>Microsoft Office PowerPoint</Application>
  <PresentationFormat>Předvádění na obrazovce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Arkýř</vt:lpstr>
      <vt:lpstr>Vstupní materiál pro bioplyn</vt:lpstr>
      <vt:lpstr>materiály</vt:lpstr>
      <vt:lpstr>statková hnojiva</vt:lpstr>
      <vt:lpstr>Tabulka výnosu</vt:lpstr>
      <vt:lpstr>kukuřice</vt:lpstr>
      <vt:lpstr>Žitná siláž z celých rostlin </vt:lpstr>
      <vt:lpstr>Řepa</vt:lpstr>
      <vt:lpstr>řepa</vt:lpstr>
      <vt:lpstr>Travní siláž</vt:lpstr>
      <vt:lpstr>Snímek 10</vt:lpstr>
      <vt:lpstr>citace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bioplynu</dc:title>
  <dc:creator>jung</dc:creator>
  <cp:lastModifiedBy>jung</cp:lastModifiedBy>
  <cp:revision>3</cp:revision>
  <dcterms:created xsi:type="dcterms:W3CDTF">2013-05-22T10:46:50Z</dcterms:created>
  <dcterms:modified xsi:type="dcterms:W3CDTF">2013-05-22T11:09:07Z</dcterms:modified>
</cp:coreProperties>
</file>