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3">
        <a:schemeClr val="bg1"/>
      </p:bgRef>
    </p:bg>
    <p:spTree>
      <p:nvGrpSpPr>
        <p:cNvPr id="1" name=""/>
        <p:cNvGrpSpPr/>
        <p:nvPr/>
      </p:nvGrpSpPr>
      <p:grpSpPr>
        <a:xfrm>
          <a:off x="0" y="0"/>
          <a:ext cx="0" cy="0"/>
          <a:chOff x="0" y="0"/>
          <a:chExt cx="0" cy="0"/>
        </a:xfrm>
      </p:grpSpPr>
      <p:sp>
        <p:nvSpPr>
          <p:cNvPr id="12" name="Obdélník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Zaoblený obdélník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Podnadpis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28" name="Zástupný symbol pro datum 27"/>
          <p:cNvSpPr>
            <a:spLocks noGrp="1"/>
          </p:cNvSpPr>
          <p:nvPr>
            <p:ph type="dt" sz="half" idx="10"/>
          </p:nvPr>
        </p:nvSpPr>
        <p:spPr/>
        <p:txBody>
          <a:bodyPr/>
          <a:lstStyle/>
          <a:p>
            <a:fld id="{62731613-6CC6-4C0C-8CC8-E0A992DDE18B}" type="datetimeFigureOut">
              <a:rPr lang="cs-CZ" smtClean="0"/>
              <a:t>26.3.2013</a:t>
            </a:fld>
            <a:endParaRPr lang="cs-CZ"/>
          </a:p>
        </p:txBody>
      </p:sp>
      <p:sp>
        <p:nvSpPr>
          <p:cNvPr id="17" name="Zástupný symbol pro zápatí 16"/>
          <p:cNvSpPr>
            <a:spLocks noGrp="1"/>
          </p:cNvSpPr>
          <p:nvPr>
            <p:ph type="ftr" sz="quarter" idx="11"/>
          </p:nvPr>
        </p:nvSpPr>
        <p:spPr/>
        <p:txBody>
          <a:bodyPr/>
          <a:lstStyle/>
          <a:p>
            <a:endParaRPr lang="cs-CZ"/>
          </a:p>
        </p:txBody>
      </p:sp>
      <p:sp>
        <p:nvSpPr>
          <p:cNvPr id="29" name="Zástupný symbol pro číslo snímku 28"/>
          <p:cNvSpPr>
            <a:spLocks noGrp="1"/>
          </p:cNvSpPr>
          <p:nvPr>
            <p:ph type="sldNum" sz="quarter" idx="12"/>
          </p:nvPr>
        </p:nvSpPr>
        <p:spPr/>
        <p:txBody>
          <a:bodyPr lIns="0" tIns="0" rIns="0" bIns="0">
            <a:noAutofit/>
          </a:bodyPr>
          <a:lstStyle>
            <a:lvl1pPr>
              <a:defRPr sz="1400">
                <a:solidFill>
                  <a:srgbClr val="FFFFFF"/>
                </a:solidFill>
              </a:defRPr>
            </a:lvl1pPr>
          </a:lstStyle>
          <a:p>
            <a:fld id="{F73B9A04-9C59-4DE0-AD25-553B9ED5203A}" type="slidenum">
              <a:rPr lang="cs-CZ" smtClean="0"/>
              <a:t>‹#›</a:t>
            </a:fld>
            <a:endParaRPr lang="cs-CZ"/>
          </a:p>
        </p:txBody>
      </p:sp>
      <p:sp>
        <p:nvSpPr>
          <p:cNvPr id="7" name="Obdélník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bdélník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bdélník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Nadpis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62731613-6CC6-4C0C-8CC8-E0A992DDE18B}" type="datetimeFigureOut">
              <a:rPr lang="cs-CZ" smtClean="0"/>
              <a:t>26.3.2013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73B9A04-9C59-4DE0-AD25-553B9ED5203A}"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41"/>
            <a:ext cx="2011680" cy="5851525"/>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914400" y="274640"/>
            <a:ext cx="5562600" cy="5851525"/>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62731613-6CC6-4C0C-8CC8-E0A992DDE18B}" type="datetimeFigureOut">
              <a:rPr lang="cs-CZ" smtClean="0"/>
              <a:t>26.3.2013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73B9A04-9C59-4DE0-AD25-553B9ED5203A}"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4" name="Zástupný symbol pro datum 3"/>
          <p:cNvSpPr>
            <a:spLocks noGrp="1"/>
          </p:cNvSpPr>
          <p:nvPr>
            <p:ph type="dt" sz="half" idx="10"/>
          </p:nvPr>
        </p:nvSpPr>
        <p:spPr/>
        <p:txBody>
          <a:bodyPr/>
          <a:lstStyle/>
          <a:p>
            <a:fld id="{62731613-6CC6-4C0C-8CC8-E0A992DDE18B}" type="datetimeFigureOut">
              <a:rPr lang="cs-CZ" smtClean="0"/>
              <a:t>26.3.2013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73B9A04-9C59-4DE0-AD25-553B9ED5203A}" type="slidenum">
              <a:rPr lang="cs-CZ" smtClean="0"/>
              <a:t>‹#›</a:t>
            </a:fld>
            <a:endParaRPr lang="cs-CZ"/>
          </a:p>
        </p:txBody>
      </p:sp>
      <p:sp>
        <p:nvSpPr>
          <p:cNvPr id="8" name="Zástupný symbol pro obsah 7"/>
          <p:cNvSpPr>
            <a:spLocks noGrp="1"/>
          </p:cNvSpPr>
          <p:nvPr>
            <p:ph sz="quarter" idx="1"/>
          </p:nvPr>
        </p:nvSpPr>
        <p:spPr>
          <a:xfrm>
            <a:off x="914400" y="1447800"/>
            <a:ext cx="7772400" cy="4572000"/>
          </a:xfrm>
        </p:spPr>
        <p:txBody>
          <a:bodyPr vert="horz"/>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3">
        <a:schemeClr val="bg1"/>
      </p:bgRef>
    </p:bg>
    <p:spTree>
      <p:nvGrpSpPr>
        <p:cNvPr id="1" name=""/>
        <p:cNvGrpSpPr/>
        <p:nvPr/>
      </p:nvGrpSpPr>
      <p:grpSpPr>
        <a:xfrm>
          <a:off x="0" y="0"/>
          <a:ext cx="0" cy="0"/>
          <a:chOff x="0" y="0"/>
          <a:chExt cx="0" cy="0"/>
        </a:xfrm>
      </p:grpSpPr>
      <p:sp>
        <p:nvSpPr>
          <p:cNvPr id="11" name="Obdélník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Zaoblený obdélník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Nadpis 1"/>
          <p:cNvSpPr>
            <a:spLocks noGrp="1"/>
          </p:cNvSpPr>
          <p:nvPr>
            <p:ph type="title"/>
          </p:nvPr>
        </p:nvSpPr>
        <p:spPr>
          <a:xfrm>
            <a:off x="722313" y="952500"/>
            <a:ext cx="7772400" cy="1362075"/>
          </a:xfrm>
        </p:spPr>
        <p:txBody>
          <a:bodyPr anchor="b" anchorCtr="0"/>
          <a:lstStyle>
            <a:lvl1pPr algn="l">
              <a:buNone/>
              <a:defRPr sz="4000" b="0" cap="none"/>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fld id="{62731613-6CC6-4C0C-8CC8-E0A992DDE18B}" type="datetimeFigureOut">
              <a:rPr lang="cs-CZ" smtClean="0"/>
              <a:t>26.3.2013</a:t>
            </a:fld>
            <a:endParaRPr lang="cs-CZ"/>
          </a:p>
        </p:txBody>
      </p:sp>
      <p:sp>
        <p:nvSpPr>
          <p:cNvPr id="5" name="Zástupný symbol pro zápatí 4"/>
          <p:cNvSpPr>
            <a:spLocks noGrp="1"/>
          </p:cNvSpPr>
          <p:nvPr>
            <p:ph type="ftr" sz="quarter" idx="11"/>
          </p:nvPr>
        </p:nvSpPr>
        <p:spPr>
          <a:xfrm>
            <a:off x="800100" y="6172200"/>
            <a:ext cx="4000500" cy="457200"/>
          </a:xfrm>
        </p:spPr>
        <p:txBody>
          <a:bodyPr/>
          <a:lstStyle/>
          <a:p>
            <a:endParaRPr lang="cs-CZ"/>
          </a:p>
        </p:txBody>
      </p:sp>
      <p:sp>
        <p:nvSpPr>
          <p:cNvPr id="7" name="Obdélník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bdélník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Obdélník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146304" y="6208776"/>
            <a:ext cx="457200" cy="457200"/>
          </a:xfrm>
        </p:spPr>
        <p:txBody>
          <a:bodyPr/>
          <a:lstStyle/>
          <a:p>
            <a:fld id="{F73B9A04-9C59-4DE0-AD25-553B9ED5203A}" type="slidenum">
              <a:rPr lang="cs-CZ" smtClean="0"/>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5" name="Zástupný symbol pro datum 4"/>
          <p:cNvSpPr>
            <a:spLocks noGrp="1"/>
          </p:cNvSpPr>
          <p:nvPr>
            <p:ph type="dt" sz="half" idx="10"/>
          </p:nvPr>
        </p:nvSpPr>
        <p:spPr/>
        <p:txBody>
          <a:bodyPr/>
          <a:lstStyle/>
          <a:p>
            <a:fld id="{62731613-6CC6-4C0C-8CC8-E0A992DDE18B}" type="datetimeFigureOut">
              <a:rPr lang="cs-CZ" smtClean="0"/>
              <a:t>26.3.2013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73B9A04-9C59-4DE0-AD25-553B9ED5203A}" type="slidenum">
              <a:rPr lang="cs-CZ" smtClean="0"/>
              <a:t>‹#›</a:t>
            </a:fld>
            <a:endParaRPr lang="cs-CZ"/>
          </a:p>
        </p:txBody>
      </p:sp>
      <p:sp>
        <p:nvSpPr>
          <p:cNvPr id="9" name="Zástupný symbol pro obsah 8"/>
          <p:cNvSpPr>
            <a:spLocks noGrp="1"/>
          </p:cNvSpPr>
          <p:nvPr>
            <p:ph sz="quarter" idx="1"/>
          </p:nvPr>
        </p:nvSpPr>
        <p:spPr>
          <a:xfrm>
            <a:off x="914400" y="1447800"/>
            <a:ext cx="3749040" cy="4572000"/>
          </a:xfrm>
        </p:spPr>
        <p:txBody>
          <a:bodyPr vert="horz"/>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1" name="Zástupný symbol pro obsah 10"/>
          <p:cNvSpPr>
            <a:spLocks noGrp="1"/>
          </p:cNvSpPr>
          <p:nvPr>
            <p:ph sz="quarter" idx="2"/>
          </p:nvPr>
        </p:nvSpPr>
        <p:spPr>
          <a:xfrm>
            <a:off x="4933950" y="1447800"/>
            <a:ext cx="3749040" cy="4572000"/>
          </a:xfrm>
        </p:spPr>
        <p:txBody>
          <a:bodyPr vert="horz"/>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914400" y="273050"/>
            <a:ext cx="7772400" cy="1143000"/>
          </a:xfrm>
        </p:spPr>
        <p:txBody>
          <a:bodyPr anchor="b" anchorCtr="0"/>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7" name="Zástupný symbol pro datum 6"/>
          <p:cNvSpPr>
            <a:spLocks noGrp="1"/>
          </p:cNvSpPr>
          <p:nvPr>
            <p:ph type="dt" sz="half" idx="10"/>
          </p:nvPr>
        </p:nvSpPr>
        <p:spPr/>
        <p:txBody>
          <a:bodyPr/>
          <a:lstStyle/>
          <a:p>
            <a:fld id="{62731613-6CC6-4C0C-8CC8-E0A992DDE18B}" type="datetimeFigureOut">
              <a:rPr lang="cs-CZ" smtClean="0"/>
              <a:t>26.3.2013</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F73B9A04-9C59-4DE0-AD25-553B9ED5203A}" type="slidenum">
              <a:rPr lang="cs-CZ" smtClean="0"/>
              <a:t>‹#›</a:t>
            </a:fld>
            <a:endParaRPr lang="cs-CZ"/>
          </a:p>
        </p:txBody>
      </p:sp>
      <p:sp>
        <p:nvSpPr>
          <p:cNvPr id="11" name="Zástupný symbol pro obsah 10"/>
          <p:cNvSpPr>
            <a:spLocks noGrp="1"/>
          </p:cNvSpPr>
          <p:nvPr>
            <p:ph sz="half" idx="2"/>
          </p:nvPr>
        </p:nvSpPr>
        <p:spPr>
          <a:xfrm>
            <a:off x="914400" y="2247900"/>
            <a:ext cx="3733800" cy="3886200"/>
          </a:xfrm>
        </p:spPr>
        <p:txBody>
          <a:bodyPr vert="horz"/>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3" name="Zástupný symbol pro obsah 12"/>
          <p:cNvSpPr>
            <a:spLocks noGrp="1"/>
          </p:cNvSpPr>
          <p:nvPr>
            <p:ph sz="half" idx="4"/>
          </p:nvPr>
        </p:nvSpPr>
        <p:spPr>
          <a:xfrm>
            <a:off x="4953000" y="2247900"/>
            <a:ext cx="3733800" cy="3886200"/>
          </a:xfrm>
        </p:spPr>
        <p:txBody>
          <a:bodyPr vert="horz"/>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fld id="{62731613-6CC6-4C0C-8CC8-E0A992DDE18B}" type="datetimeFigureOut">
              <a:rPr lang="cs-CZ" smtClean="0"/>
              <a:t>26.3.2013</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F73B9A04-9C59-4DE0-AD25-553B9ED5203A}"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62731613-6CC6-4C0C-8CC8-E0A992DDE18B}" type="datetimeFigureOut">
              <a:rPr lang="cs-CZ" smtClean="0"/>
              <a:t>26.3.2013</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F73B9A04-9C59-4DE0-AD25-553B9ED5203A}"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8" name="Obdélník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Zaoblený obdélník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Nadpis 1"/>
          <p:cNvSpPr>
            <a:spLocks noGrp="1"/>
          </p:cNvSpPr>
          <p:nvPr>
            <p:ph type="title"/>
          </p:nvPr>
        </p:nvSpPr>
        <p:spPr>
          <a:xfrm>
            <a:off x="914400" y="273050"/>
            <a:ext cx="7772400" cy="1143000"/>
          </a:xfrm>
        </p:spPr>
        <p:txBody>
          <a:bodyPr anchor="b" anchorCtr="0"/>
          <a:lstStyle>
            <a:lvl1pPr algn="l">
              <a:buNone/>
              <a:defRPr sz="4000" b="0"/>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fld id="{62731613-6CC6-4C0C-8CC8-E0A992DDE18B}" type="datetimeFigureOut">
              <a:rPr lang="cs-CZ" smtClean="0"/>
              <a:t>26.3.2013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73B9A04-9C59-4DE0-AD25-553B9ED5203A}" type="slidenum">
              <a:rPr lang="cs-CZ" smtClean="0"/>
              <a:t>‹#›</a:t>
            </a:fld>
            <a:endParaRPr lang="cs-CZ"/>
          </a:p>
        </p:txBody>
      </p:sp>
      <p:sp>
        <p:nvSpPr>
          <p:cNvPr id="11" name="Zástupný symbol pro obsah 10"/>
          <p:cNvSpPr>
            <a:spLocks noGrp="1"/>
          </p:cNvSpPr>
          <p:nvPr>
            <p:ph sz="quarter" idx="1"/>
          </p:nvPr>
        </p:nvSpPr>
        <p:spPr>
          <a:xfrm>
            <a:off x="2971800" y="1600200"/>
            <a:ext cx="5715000" cy="4495800"/>
          </a:xfrm>
        </p:spPr>
        <p:txBody>
          <a:bodyPr vert="horz"/>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fld id="{62731613-6CC6-4C0C-8CC8-E0A992DDE18B}" type="datetimeFigureOut">
              <a:rPr lang="cs-CZ" smtClean="0"/>
              <a:t>26.3.2013</a:t>
            </a:fld>
            <a:endParaRPr lang="cs-CZ"/>
          </a:p>
        </p:txBody>
      </p:sp>
      <p:sp>
        <p:nvSpPr>
          <p:cNvPr id="6" name="Zástupný symbol pro zápatí 5"/>
          <p:cNvSpPr>
            <a:spLocks noGrp="1"/>
          </p:cNvSpPr>
          <p:nvPr>
            <p:ph type="ftr" sz="quarter" idx="11"/>
          </p:nvPr>
        </p:nvSpPr>
        <p:spPr>
          <a:xfrm>
            <a:off x="914400" y="6172200"/>
            <a:ext cx="3886200" cy="457200"/>
          </a:xfrm>
        </p:spPr>
        <p:txBody>
          <a:bodyPr/>
          <a:lstStyle/>
          <a:p>
            <a:endParaRPr lang="cs-CZ"/>
          </a:p>
        </p:txBody>
      </p:sp>
      <p:sp>
        <p:nvSpPr>
          <p:cNvPr id="7" name="Zástupný symbol pro číslo snímku 6"/>
          <p:cNvSpPr>
            <a:spLocks noGrp="1"/>
          </p:cNvSpPr>
          <p:nvPr>
            <p:ph type="sldNum" sz="quarter" idx="12"/>
          </p:nvPr>
        </p:nvSpPr>
        <p:spPr>
          <a:xfrm>
            <a:off x="146304" y="6208776"/>
            <a:ext cx="457200" cy="457200"/>
          </a:xfrm>
        </p:spPr>
        <p:txBody>
          <a:bodyPr/>
          <a:lstStyle/>
          <a:p>
            <a:fld id="{F73B9A04-9C59-4DE0-AD25-553B9ED5203A}" type="slidenum">
              <a:rPr lang="cs-CZ" smtClean="0"/>
              <a:t>‹#›</a:t>
            </a:fld>
            <a:endParaRPr lang="cs-CZ"/>
          </a:p>
        </p:txBody>
      </p:sp>
      <p:sp>
        <p:nvSpPr>
          <p:cNvPr id="11" name="Obdélník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Obdélník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bdélník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Zástupný symbol pro obrázek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cs-CZ" smtClean="0"/>
              <a:t>Klepnutím na ikonu přidáte obrázek.</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Obdélník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Zaoblený obdélník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Zástupný symbol pro nadpis 21"/>
          <p:cNvSpPr>
            <a:spLocks noGrp="1"/>
          </p:cNvSpPr>
          <p:nvPr>
            <p:ph type="title"/>
          </p:nvPr>
        </p:nvSpPr>
        <p:spPr>
          <a:xfrm>
            <a:off x="914400" y="274638"/>
            <a:ext cx="7772400" cy="1143000"/>
          </a:xfrm>
          <a:prstGeom prst="rect">
            <a:avLst/>
          </a:prstGeom>
        </p:spPr>
        <p:txBody>
          <a:bodyPr bIns="91440" anchor="b" anchorCtr="0">
            <a:normAutofit/>
          </a:bodyPr>
          <a:lstStyle/>
          <a:p>
            <a:r>
              <a:rPr kumimoji="0" lang="cs-CZ" smtClean="0"/>
              <a:t>Klepnutím lze upravit styl předlohy nadpisů.</a:t>
            </a:r>
            <a:endParaRPr kumimoji="0" lang="en-US"/>
          </a:p>
        </p:txBody>
      </p:sp>
      <p:sp>
        <p:nvSpPr>
          <p:cNvPr id="13" name="Zástupný symbol pro text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4" name="Zástupný symbol pro datum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2731613-6CC6-4C0C-8CC8-E0A992DDE18B}" type="datetimeFigureOut">
              <a:rPr lang="cs-CZ" smtClean="0"/>
              <a:t>26.3.2013</a:t>
            </a:fld>
            <a:endParaRPr lang="cs-CZ"/>
          </a:p>
        </p:txBody>
      </p:sp>
      <p:sp>
        <p:nvSpPr>
          <p:cNvPr id="3" name="Zástupný symbol pro zápatí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cs-CZ"/>
          </a:p>
        </p:txBody>
      </p:sp>
      <p:sp>
        <p:nvSpPr>
          <p:cNvPr id="23" name="Zástupný symbol pro číslo snímku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73B9A04-9C59-4DE0-AD25-553B9ED5203A}"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p:txBody>
          <a:bodyPr/>
          <a:lstStyle/>
          <a:p>
            <a:r>
              <a:rPr lang="cs-CZ" dirty="0" smtClean="0"/>
              <a:t>167/2008 </a:t>
            </a:r>
            <a:r>
              <a:rPr lang="cs-CZ" dirty="0" smtClean="0"/>
              <a:t>Sb., hlava 1</a:t>
            </a:r>
            <a:endParaRPr lang="cs-CZ" dirty="0"/>
          </a:p>
        </p:txBody>
      </p:sp>
      <p:sp>
        <p:nvSpPr>
          <p:cNvPr id="2" name="Nadpis 1"/>
          <p:cNvSpPr>
            <a:spLocks noGrp="1"/>
          </p:cNvSpPr>
          <p:nvPr>
            <p:ph type="ctrTitle"/>
          </p:nvPr>
        </p:nvSpPr>
        <p:spPr/>
        <p:txBody>
          <a:bodyPr/>
          <a:lstStyle/>
          <a:p>
            <a:r>
              <a:rPr lang="cs-CZ" dirty="0" smtClean="0"/>
              <a:t>Ekologické újma</a:t>
            </a:r>
            <a:endParaRPr lang="cs-CZ"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3400" y="274638"/>
            <a:ext cx="8153400" cy="1143000"/>
          </a:xfrm>
        </p:spPr>
        <p:txBody>
          <a:bodyPr>
            <a:normAutofit fontScale="90000"/>
          </a:bodyPr>
          <a:lstStyle/>
          <a:p>
            <a:r>
              <a:rPr lang="cs-CZ" dirty="0" smtClean="0"/>
              <a:t>příznivým stavem ochrany přírodního stanoviště stav, kdy</a:t>
            </a:r>
            <a:endParaRPr lang="cs-CZ" dirty="0"/>
          </a:p>
        </p:txBody>
      </p:sp>
      <p:sp>
        <p:nvSpPr>
          <p:cNvPr id="3" name="Zástupný symbol pro obsah 2"/>
          <p:cNvSpPr>
            <a:spLocks noGrp="1"/>
          </p:cNvSpPr>
          <p:nvPr>
            <p:ph sz="quarter" idx="1"/>
          </p:nvPr>
        </p:nvSpPr>
        <p:spPr/>
        <p:txBody>
          <a:bodyPr>
            <a:normAutofit/>
          </a:bodyPr>
          <a:lstStyle/>
          <a:p>
            <a:pPr>
              <a:buNone/>
            </a:pPr>
            <a:endParaRPr lang="cs-CZ" dirty="0" smtClean="0"/>
          </a:p>
          <a:p>
            <a:r>
              <a:rPr lang="cs-CZ" b="1" dirty="0" smtClean="0"/>
              <a:t> </a:t>
            </a:r>
            <a:r>
              <a:rPr lang="cs-CZ" dirty="0" smtClean="0"/>
              <a:t>jeho </a:t>
            </a:r>
            <a:r>
              <a:rPr lang="cs-CZ" dirty="0" smtClean="0"/>
              <a:t>přirozený areál rozšíření a plochy, které v rámci tohoto areálu pokrývá, jsou ustálené nebo se zvětšují,</a:t>
            </a:r>
          </a:p>
          <a:p>
            <a:r>
              <a:rPr lang="cs-CZ" b="1" dirty="0" smtClean="0"/>
              <a:t> </a:t>
            </a:r>
            <a:r>
              <a:rPr lang="cs-CZ" dirty="0" smtClean="0"/>
              <a:t>specifická </a:t>
            </a:r>
            <a:r>
              <a:rPr lang="cs-CZ" dirty="0" smtClean="0"/>
              <a:t>struktura a funkce, které jsou nezbytné pro jeho dlouhodobé zachování, existují a budou pravděpodobně v dohledné době i nadále existovat a</a:t>
            </a:r>
          </a:p>
          <a:p>
            <a:r>
              <a:rPr lang="cs-CZ" dirty="0" smtClean="0"/>
              <a:t> </a:t>
            </a:r>
            <a:r>
              <a:rPr lang="cs-CZ" dirty="0" smtClean="0"/>
              <a:t>stav </a:t>
            </a:r>
            <a:r>
              <a:rPr lang="cs-CZ" dirty="0" smtClean="0"/>
              <a:t>jeho typických druhů volně žijících živočichů a planě rostoucích rostlin je z hlediska ochrany podle podmínek uvedených v písmenu f) příznivý</a:t>
            </a:r>
            <a:r>
              <a:rPr lang="cs-CZ" dirty="0" smtClean="0"/>
              <a:t>,</a:t>
            </a:r>
            <a:endParaRPr lang="cs-CZ"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sz="quarter" idx="1"/>
          </p:nvPr>
        </p:nvSpPr>
        <p:spPr>
          <a:xfrm>
            <a:off x="228600" y="457200"/>
            <a:ext cx="8686800" cy="6172200"/>
          </a:xfrm>
        </p:spPr>
        <p:txBody>
          <a:bodyPr>
            <a:normAutofit/>
          </a:bodyPr>
          <a:lstStyle/>
          <a:p>
            <a:r>
              <a:rPr lang="cs-CZ" dirty="0" smtClean="0">
                <a:latin typeface="Times New Roman" pitchFamily="18" charset="0"/>
                <a:cs typeface="Times New Roman" pitchFamily="18" charset="0"/>
              </a:rPr>
              <a:t> </a:t>
            </a:r>
            <a:r>
              <a:rPr lang="cs-CZ" dirty="0" smtClean="0">
                <a:latin typeface="Times New Roman" pitchFamily="18" charset="0"/>
                <a:cs typeface="Times New Roman" pitchFamily="18" charset="0"/>
              </a:rPr>
              <a:t>provozní činností činnost vykonávaná v rámci hospodářské činnosti, obchodu nebo podnikání, bez ohledu na její soukromou či veřejnou povahu nebo na její ziskový či neziskový charakter,</a:t>
            </a:r>
          </a:p>
          <a:p>
            <a:r>
              <a:rPr lang="cs-CZ" dirty="0" smtClean="0">
                <a:latin typeface="Times New Roman" pitchFamily="18" charset="0"/>
                <a:cs typeface="Times New Roman" pitchFamily="18" charset="0"/>
              </a:rPr>
              <a:t>provozovatelem </a:t>
            </a:r>
            <a:r>
              <a:rPr lang="cs-CZ" dirty="0" smtClean="0">
                <a:latin typeface="Times New Roman" pitchFamily="18" charset="0"/>
                <a:cs typeface="Times New Roman" pitchFamily="18" charset="0"/>
              </a:rPr>
              <a:t>právnická nebo fyzická osoba vykonávající nebo řídící provozní činnost zařazenou do seznamu provozních činností uvedených v příloze č.1 k tomuto zákonu nebo další činnost, která splňuje podmínky stanovené v §5 odst.2, nebo osoba, na kterou byla podle </a:t>
            </a:r>
            <a:r>
              <a:rPr lang="cs-CZ" dirty="0" err="1" smtClean="0">
                <a:latin typeface="Times New Roman" pitchFamily="18" charset="0"/>
                <a:cs typeface="Times New Roman" pitchFamily="18" charset="0"/>
              </a:rPr>
              <a:t>insolvenčního</a:t>
            </a:r>
            <a:r>
              <a:rPr lang="cs-CZ" dirty="0" smtClean="0">
                <a:latin typeface="Times New Roman" pitchFamily="18" charset="0"/>
                <a:cs typeface="Times New Roman" pitchFamily="18" charset="0"/>
              </a:rPr>
              <a:t> </a:t>
            </a:r>
            <a:r>
              <a:rPr lang="cs-CZ" dirty="0" smtClean="0">
                <a:latin typeface="Times New Roman" pitchFamily="18" charset="0"/>
                <a:cs typeface="Times New Roman" pitchFamily="18" charset="0"/>
              </a:rPr>
              <a:t>zákona</a:t>
            </a:r>
            <a:r>
              <a:rPr lang="cs-CZ" baseline="30000" dirty="0" smtClean="0">
                <a:latin typeface="Times New Roman" pitchFamily="18" charset="0"/>
                <a:cs typeface="Times New Roman" pitchFamily="18" charset="0"/>
              </a:rPr>
              <a:t> </a:t>
            </a:r>
            <a:r>
              <a:rPr lang="cs-CZ" dirty="0" smtClean="0">
                <a:latin typeface="Times New Roman" pitchFamily="18" charset="0"/>
                <a:cs typeface="Times New Roman" pitchFamily="18" charset="0"/>
              </a:rPr>
              <a:t>převedena </a:t>
            </a:r>
            <a:r>
              <a:rPr lang="cs-CZ" dirty="0" smtClean="0">
                <a:latin typeface="Times New Roman" pitchFamily="18" charset="0"/>
                <a:cs typeface="Times New Roman" pitchFamily="18" charset="0"/>
              </a:rPr>
              <a:t>rozhodující ekonomická pravomoc nad fungováním provozní činnosti, včetně držitelů povolení, souhlasu nebo jiného oprávnění k výkonu provozní činnosti nebo osob vykonávajících nebo řídících provozní činnost na základě registrace, evidence nebo ohlášení,</a:t>
            </a:r>
          </a:p>
          <a:p>
            <a:endParaRPr lang="cs-CZ"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sz="quarter" idx="1"/>
          </p:nvPr>
        </p:nvSpPr>
        <p:spPr>
          <a:xfrm>
            <a:off x="304800" y="533400"/>
            <a:ext cx="8534400" cy="6019800"/>
          </a:xfrm>
        </p:spPr>
        <p:txBody>
          <a:bodyPr>
            <a:normAutofit fontScale="92500" lnSpcReduction="10000"/>
          </a:bodyPr>
          <a:lstStyle/>
          <a:p>
            <a:r>
              <a:rPr lang="cs-CZ" dirty="0" smtClean="0">
                <a:latin typeface="Times New Roman" pitchFamily="18" charset="0"/>
                <a:cs typeface="Times New Roman" pitchFamily="18" charset="0"/>
              </a:rPr>
              <a:t>preventivním opatřením opatření přijaté v důsledku události, jednání nebo opomenutí vedoucího k bezprostřední hrozbě ekologické újmy, jehož cílem je předejít takové újmě nebo ji minimalizovat,</a:t>
            </a:r>
          </a:p>
          <a:p>
            <a:r>
              <a:rPr lang="cs-CZ" dirty="0" smtClean="0">
                <a:latin typeface="Times New Roman" pitchFamily="18" charset="0"/>
                <a:cs typeface="Times New Roman" pitchFamily="18" charset="0"/>
              </a:rPr>
              <a:t>nápravným opatřením opatření přijaté ke zmírnění dopadů ekologické újmy, jehož cílem je obnovit, ozdravit nebo nahradit poškozené přírodní zdroje nebo jejich zhoršené funkce anebo poskytnout přiměřenou náhradu těchto zdrojů nebo jejich funkcí,</a:t>
            </a:r>
          </a:p>
          <a:p>
            <a:r>
              <a:rPr lang="cs-CZ" dirty="0" smtClean="0">
                <a:latin typeface="Times New Roman" pitchFamily="18" charset="0"/>
                <a:cs typeface="Times New Roman" pitchFamily="18" charset="0"/>
              </a:rPr>
              <a:t>přírodním zdrojem půda a horniny, včetně přírodních léčivých zdrojů peloidu, chráněné druhy volně žijících živočichů a planě rostoucích rostlin a přírodní stanoviště, povrchová nebo podzemní voda, včetně přírodních léčivých zdrojů a zdrojů přírodních minerálních vod,</a:t>
            </a:r>
          </a:p>
          <a:p>
            <a:r>
              <a:rPr lang="cs-CZ" dirty="0" smtClean="0">
                <a:latin typeface="Times New Roman" pitchFamily="18" charset="0"/>
                <a:cs typeface="Times New Roman" pitchFamily="18" charset="0"/>
              </a:rPr>
              <a:t>funkcí přírodního zdroje funkce, kterou tento zdroj plní ve prospěch jiného přírodního zdroje nebo složky životního prostředí nebo veřejnosti,</a:t>
            </a:r>
          </a:p>
          <a:p>
            <a:endParaRPr lang="cs-CZ"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sz="quarter" idx="1"/>
          </p:nvPr>
        </p:nvSpPr>
        <p:spPr>
          <a:xfrm>
            <a:off x="381000" y="457200"/>
            <a:ext cx="8305800" cy="6096000"/>
          </a:xfrm>
        </p:spPr>
        <p:txBody>
          <a:bodyPr>
            <a:normAutofit/>
          </a:bodyPr>
          <a:lstStyle/>
          <a:p>
            <a:r>
              <a:rPr lang="cs-CZ" b="1" dirty="0" smtClean="0">
                <a:latin typeface="Times New Roman" pitchFamily="18" charset="0"/>
                <a:cs typeface="Times New Roman" pitchFamily="18" charset="0"/>
              </a:rPr>
              <a:t>n)</a:t>
            </a:r>
            <a:r>
              <a:rPr lang="cs-CZ" dirty="0" smtClean="0">
                <a:latin typeface="Times New Roman" pitchFamily="18" charset="0"/>
                <a:cs typeface="Times New Roman" pitchFamily="18" charset="0"/>
              </a:rPr>
              <a:t>   emisí uvolňování látek, přípravků, organismů a mikroorganismů do životního prostředí v důsledku lidských činností,</a:t>
            </a:r>
          </a:p>
          <a:p>
            <a:r>
              <a:rPr lang="cs-CZ" b="1" dirty="0" smtClean="0">
                <a:latin typeface="Times New Roman" pitchFamily="18" charset="0"/>
                <a:cs typeface="Times New Roman" pitchFamily="18" charset="0"/>
              </a:rPr>
              <a:t>o)</a:t>
            </a:r>
            <a:r>
              <a:rPr lang="cs-CZ" dirty="0" smtClean="0">
                <a:latin typeface="Times New Roman" pitchFamily="18" charset="0"/>
                <a:cs typeface="Times New Roman" pitchFamily="18" charset="0"/>
              </a:rPr>
              <a:t>   základním stavem stav přírodních zdrojů a jejich funkcí, který existoval v době, kdy došlo k ekologické újmě a jenž by dále existoval, kdyby k ní nedošlo, a to podle odhadu na základě nejlepších dostupných informací,</a:t>
            </a:r>
          </a:p>
          <a:p>
            <a:r>
              <a:rPr lang="cs-CZ" b="1" dirty="0" smtClean="0">
                <a:latin typeface="Times New Roman" pitchFamily="18" charset="0"/>
                <a:cs typeface="Times New Roman" pitchFamily="18" charset="0"/>
              </a:rPr>
              <a:t>p)</a:t>
            </a:r>
            <a:r>
              <a:rPr lang="cs-CZ" dirty="0" smtClean="0">
                <a:latin typeface="Times New Roman" pitchFamily="18" charset="0"/>
                <a:cs typeface="Times New Roman" pitchFamily="18" charset="0"/>
              </a:rPr>
              <a:t>   obnovou, včetně přirozené obnovy, v případě vody, chráněných druhů volně žijících živočichů a planě rostoucích rostlin a přírodních stanovišť návrat poškozených přírodních zdrojů nebo jejich zhoršených funkcí do základního stavu, v případě půdy a hornin vyloučení jakéhokoliv významného rizika nepříznivého účinku na lidské zdraví,</a:t>
            </a:r>
          </a:p>
          <a:p>
            <a:endParaRPr lang="cs-C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sz="quarter" idx="1"/>
          </p:nvPr>
        </p:nvSpPr>
        <p:spPr>
          <a:xfrm>
            <a:off x="304800" y="609600"/>
            <a:ext cx="8534400" cy="5867400"/>
          </a:xfrm>
        </p:spPr>
        <p:txBody>
          <a:bodyPr/>
          <a:lstStyle/>
          <a:p>
            <a:r>
              <a:rPr lang="cs-CZ" b="1" dirty="0" smtClean="0">
                <a:latin typeface="Times New Roman" pitchFamily="18" charset="0"/>
                <a:cs typeface="Times New Roman" pitchFamily="18" charset="0"/>
              </a:rPr>
              <a:t>q)</a:t>
            </a:r>
            <a:r>
              <a:rPr lang="cs-CZ" dirty="0" smtClean="0">
                <a:latin typeface="Times New Roman" pitchFamily="18" charset="0"/>
                <a:cs typeface="Times New Roman" pitchFamily="18" charset="0"/>
              </a:rPr>
              <a:t>   náklady </a:t>
            </a:r>
            <a:r>
              <a:rPr lang="cs-CZ" dirty="0" err="1" smtClean="0">
                <a:latin typeface="Times New Roman" pitchFamily="18" charset="0"/>
                <a:cs typeface="Times New Roman" pitchFamily="18" charset="0"/>
              </a:rPr>
              <a:t>náklady</a:t>
            </a:r>
            <a:r>
              <a:rPr lang="cs-CZ" dirty="0" smtClean="0">
                <a:latin typeface="Times New Roman" pitchFamily="18" charset="0"/>
                <a:cs typeface="Times New Roman" pitchFamily="18" charset="0"/>
              </a:rPr>
              <a:t> potřebné na předcházení ekologické újmě nebo na její nápravu v rozsahu stanoveném tímto zákonem, včetně nákladů na zjištění a posouzení ekologické újmy, posouzení vzniku její bezprostřední hrozby, nákladů na řízení, na provedení preventivních nebo nápravných opatření nebo jejich vymáhání od provozovatele, nákladů na sběr dat, na sledování a kontrolu nebo další náklady související s předcházením ekologické újmě nebo s její nápravou.</a:t>
            </a:r>
          </a:p>
          <a:p>
            <a:endParaRPr lang="cs-CZ"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Zdroj:</a:t>
            </a:r>
            <a:endParaRPr lang="cs-CZ" dirty="0"/>
          </a:p>
        </p:txBody>
      </p:sp>
      <p:sp>
        <p:nvSpPr>
          <p:cNvPr id="3" name="Zástupný symbol pro obsah 2"/>
          <p:cNvSpPr>
            <a:spLocks noGrp="1"/>
          </p:cNvSpPr>
          <p:nvPr>
            <p:ph sz="quarter" idx="1"/>
          </p:nvPr>
        </p:nvSpPr>
        <p:spPr/>
        <p:txBody>
          <a:bodyPr/>
          <a:lstStyle/>
          <a:p>
            <a:r>
              <a:rPr lang="cs-CZ" dirty="0" smtClean="0"/>
              <a:t>AION CS, S.R.O. a kol. Předpis č. </a:t>
            </a:r>
            <a:r>
              <a:rPr lang="cs-CZ" dirty="0" smtClean="0"/>
              <a:t>167/2008 </a:t>
            </a:r>
            <a:r>
              <a:rPr lang="cs-CZ" dirty="0" smtClean="0"/>
              <a:t>Sb. [online]. [cit. 29.1.2013]. Dostupný na WWW: http:// http://www.zakonyprolidi.cz/cs/2008-167</a:t>
            </a:r>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ÚVODNÍ </a:t>
            </a:r>
            <a:r>
              <a:rPr lang="cs-CZ" dirty="0" smtClean="0"/>
              <a:t>USTANOVENÍ</a:t>
            </a:r>
            <a:endParaRPr lang="cs-CZ" dirty="0"/>
          </a:p>
        </p:txBody>
      </p:sp>
      <p:sp>
        <p:nvSpPr>
          <p:cNvPr id="3" name="Zástupný symbol pro obsah 2"/>
          <p:cNvSpPr>
            <a:spLocks noGrp="1"/>
          </p:cNvSpPr>
          <p:nvPr>
            <p:ph sz="quarter" idx="1"/>
          </p:nvPr>
        </p:nvSpPr>
        <p:spPr/>
        <p:txBody>
          <a:bodyPr/>
          <a:lstStyle/>
          <a:p>
            <a:r>
              <a:rPr lang="cs-CZ" sz="2800" dirty="0" smtClean="0">
                <a:latin typeface="Times New Roman" pitchFamily="18" charset="0"/>
                <a:cs typeface="Times New Roman" pitchFamily="18" charset="0"/>
              </a:rPr>
              <a:t>Tento zákon zapracovává příslušný předpis Evropských </a:t>
            </a:r>
            <a:r>
              <a:rPr lang="cs-CZ" sz="2800" dirty="0" smtClean="0">
                <a:latin typeface="Times New Roman" pitchFamily="18" charset="0"/>
                <a:cs typeface="Times New Roman" pitchFamily="18" charset="0"/>
              </a:rPr>
              <a:t>společenství</a:t>
            </a:r>
            <a:endParaRPr lang="cs-CZ" sz="2800" baseline="30000" dirty="0" smtClean="0">
              <a:latin typeface="Times New Roman" pitchFamily="18" charset="0"/>
              <a:cs typeface="Times New Roman" pitchFamily="18" charset="0"/>
            </a:endParaRPr>
          </a:p>
          <a:p>
            <a:r>
              <a:rPr lang="cs-CZ" sz="2800" dirty="0" smtClean="0">
                <a:latin typeface="Times New Roman" pitchFamily="18" charset="0"/>
                <a:cs typeface="Times New Roman" pitchFamily="18" charset="0"/>
              </a:rPr>
              <a:t>upravuje </a:t>
            </a:r>
            <a:r>
              <a:rPr lang="cs-CZ" sz="2800" dirty="0" smtClean="0">
                <a:latin typeface="Times New Roman" pitchFamily="18" charset="0"/>
                <a:cs typeface="Times New Roman" pitchFamily="18" charset="0"/>
              </a:rPr>
              <a:t>práva a povinnosti osob při předcházení ekologické újmě a při její nápravě, došlo-li k ní nebo hrozí-li bezprostředně na chráněných druzích volně žijících živočichů </a:t>
            </a:r>
            <a:r>
              <a:rPr lang="cs-CZ" sz="2800" dirty="0" smtClean="0">
                <a:latin typeface="Times New Roman" pitchFamily="18" charset="0"/>
                <a:cs typeface="Times New Roman" pitchFamily="18" charset="0"/>
              </a:rPr>
              <a:t>či </a:t>
            </a:r>
            <a:r>
              <a:rPr lang="cs-CZ" sz="2800" dirty="0" smtClean="0">
                <a:latin typeface="Times New Roman" pitchFamily="18" charset="0"/>
                <a:cs typeface="Times New Roman" pitchFamily="18" charset="0"/>
              </a:rPr>
              <a:t>planě rostoucích rostlin, na přírodních stanovištích vymezených tímto zákonem, na vodě nebo půdě, a dále výkon státní správy v této oblasti.</a:t>
            </a:r>
            <a:r>
              <a:rPr lang="cs-CZ" dirty="0" smtClean="0"/>
              <a:t/>
            </a:r>
            <a:br>
              <a:rPr lang="cs-CZ" dirty="0" smtClean="0"/>
            </a:br>
            <a:endParaRPr lang="cs-C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1000" y="274638"/>
            <a:ext cx="8458200" cy="2316162"/>
          </a:xfrm>
        </p:spPr>
        <p:txBody>
          <a:bodyPr>
            <a:normAutofit fontScale="90000"/>
          </a:bodyPr>
          <a:lstStyle/>
          <a:p>
            <a:r>
              <a:rPr lang="cs-CZ" dirty="0" smtClean="0">
                <a:latin typeface="Times New Roman" pitchFamily="18" charset="0"/>
                <a:cs typeface="Times New Roman" pitchFamily="18" charset="0"/>
              </a:rPr>
              <a:t>Tento zákon se vztahuje na ekologickou újmu nebo bezprostřední hrozbu jejího vzniku, jsou-li </a:t>
            </a:r>
            <a:r>
              <a:rPr lang="cs-CZ" dirty="0" smtClean="0">
                <a:latin typeface="Times New Roman" pitchFamily="18" charset="0"/>
                <a:cs typeface="Times New Roman" pitchFamily="18" charset="0"/>
              </a:rPr>
              <a:t>způsobeny:</a:t>
            </a:r>
            <a:r>
              <a:rPr lang="cs-CZ" dirty="0" smtClean="0">
                <a:latin typeface="Times New Roman" pitchFamily="18" charset="0"/>
                <a:cs typeface="Times New Roman" pitchFamily="18" charset="0"/>
              </a:rPr>
              <a:t/>
            </a:r>
            <a:br>
              <a:rPr lang="cs-CZ" dirty="0" smtClean="0">
                <a:latin typeface="Times New Roman" pitchFamily="18" charset="0"/>
                <a:cs typeface="Times New Roman" pitchFamily="18" charset="0"/>
              </a:rPr>
            </a:br>
            <a:endParaRPr lang="cs-CZ" dirty="0"/>
          </a:p>
        </p:txBody>
      </p:sp>
      <p:sp>
        <p:nvSpPr>
          <p:cNvPr id="3" name="Zástupný symbol pro obsah 2"/>
          <p:cNvSpPr>
            <a:spLocks noGrp="1"/>
          </p:cNvSpPr>
          <p:nvPr>
            <p:ph sz="quarter" idx="1"/>
          </p:nvPr>
        </p:nvSpPr>
        <p:spPr>
          <a:xfrm>
            <a:off x="457200" y="2667000"/>
            <a:ext cx="8686800" cy="3810000"/>
          </a:xfrm>
        </p:spPr>
        <p:txBody>
          <a:bodyPr/>
          <a:lstStyle/>
          <a:p>
            <a:r>
              <a:rPr lang="cs-CZ" dirty="0" smtClean="0"/>
              <a:t>  </a:t>
            </a:r>
            <a:r>
              <a:rPr lang="cs-CZ" sz="3200" dirty="0" smtClean="0">
                <a:latin typeface="Times New Roman" pitchFamily="18" charset="0"/>
                <a:cs typeface="Times New Roman" pitchFamily="18" charset="0"/>
              </a:rPr>
              <a:t>provozní činností uvedenou v příloze č.1 k tomuto zákonu, nebo</a:t>
            </a:r>
          </a:p>
          <a:p>
            <a:r>
              <a:rPr lang="cs-CZ" sz="3200" dirty="0" smtClean="0">
                <a:latin typeface="Times New Roman" pitchFamily="18" charset="0"/>
                <a:cs typeface="Times New Roman" pitchFamily="18" charset="0"/>
              </a:rPr>
              <a:t>  </a:t>
            </a:r>
            <a:r>
              <a:rPr lang="cs-CZ" sz="3200" dirty="0" smtClean="0">
                <a:latin typeface="Times New Roman" pitchFamily="18" charset="0"/>
                <a:cs typeface="Times New Roman" pitchFamily="18" charset="0"/>
              </a:rPr>
              <a:t>provozní </a:t>
            </a:r>
            <a:r>
              <a:rPr lang="cs-CZ" sz="3200" dirty="0" smtClean="0">
                <a:latin typeface="Times New Roman" pitchFamily="18" charset="0"/>
                <a:cs typeface="Times New Roman" pitchFamily="18" charset="0"/>
              </a:rPr>
              <a:t>činností neuvedenou v příloze č.1 k tomuto zákonu, za předpokladů stanovených v §5 odst.2</a:t>
            </a:r>
            <a:endParaRPr lang="cs-CZ" sz="32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706562"/>
          </a:xfrm>
        </p:spPr>
        <p:txBody>
          <a:bodyPr>
            <a:normAutofit fontScale="90000"/>
          </a:bodyPr>
          <a:lstStyle/>
          <a:p>
            <a:r>
              <a:rPr lang="cs-CZ" dirty="0" smtClean="0"/>
              <a:t>Tento zákon se nevztahuje na ekologickou újmu nebo bezprostřední hrozbu jejího vzniku, jsou-li </a:t>
            </a:r>
            <a:r>
              <a:rPr lang="cs-CZ" dirty="0" smtClean="0"/>
              <a:t>způsobeny:</a:t>
            </a:r>
            <a:endParaRPr lang="cs-CZ" dirty="0"/>
          </a:p>
        </p:txBody>
      </p:sp>
      <p:sp>
        <p:nvSpPr>
          <p:cNvPr id="3" name="Zástupný symbol pro obsah 2"/>
          <p:cNvSpPr>
            <a:spLocks noGrp="1"/>
          </p:cNvSpPr>
          <p:nvPr>
            <p:ph sz="quarter" idx="1"/>
          </p:nvPr>
        </p:nvSpPr>
        <p:spPr>
          <a:xfrm>
            <a:off x="304800" y="1981200"/>
            <a:ext cx="8610600" cy="4495800"/>
          </a:xfrm>
        </p:spPr>
        <p:txBody>
          <a:bodyPr>
            <a:normAutofit fontScale="92500" lnSpcReduction="20000"/>
          </a:bodyPr>
          <a:lstStyle/>
          <a:p>
            <a:r>
              <a:rPr lang="cs-CZ" dirty="0" smtClean="0">
                <a:latin typeface="Times New Roman" pitchFamily="18" charset="0"/>
                <a:cs typeface="Times New Roman" pitchFamily="18" charset="0"/>
              </a:rPr>
              <a:t>ozbrojeným </a:t>
            </a:r>
            <a:r>
              <a:rPr lang="cs-CZ" dirty="0" smtClean="0">
                <a:latin typeface="Times New Roman" pitchFamily="18" charset="0"/>
                <a:cs typeface="Times New Roman" pitchFamily="18" charset="0"/>
              </a:rPr>
              <a:t>konfliktem, nepřátelskou akcí, občanskou válkou nebo povstáním,</a:t>
            </a:r>
          </a:p>
          <a:p>
            <a:r>
              <a:rPr lang="cs-CZ" dirty="0" smtClean="0">
                <a:latin typeface="Times New Roman" pitchFamily="18" charset="0"/>
                <a:cs typeface="Times New Roman" pitchFamily="18" charset="0"/>
              </a:rPr>
              <a:t>živelní </a:t>
            </a:r>
            <a:r>
              <a:rPr lang="cs-CZ" dirty="0" smtClean="0">
                <a:latin typeface="Times New Roman" pitchFamily="18" charset="0"/>
                <a:cs typeface="Times New Roman" pitchFamily="18" charset="0"/>
              </a:rPr>
              <a:t>událostí výjimečné a neodvratné povahy,</a:t>
            </a:r>
          </a:p>
          <a:p>
            <a:r>
              <a:rPr lang="cs-CZ" dirty="0" smtClean="0">
                <a:latin typeface="Times New Roman" pitchFamily="18" charset="0"/>
                <a:cs typeface="Times New Roman" pitchFamily="18" charset="0"/>
              </a:rPr>
              <a:t>činností</a:t>
            </a:r>
            <a:r>
              <a:rPr lang="cs-CZ" dirty="0" smtClean="0">
                <a:latin typeface="Times New Roman" pitchFamily="18" charset="0"/>
                <a:cs typeface="Times New Roman" pitchFamily="18" charset="0"/>
              </a:rPr>
              <a:t>, na kterou se vztahuje Smlouva o založení Evropského společenství pro atomovou energii,</a:t>
            </a:r>
          </a:p>
          <a:p>
            <a:r>
              <a:rPr lang="cs-CZ" dirty="0" smtClean="0">
                <a:latin typeface="Times New Roman" pitchFamily="18" charset="0"/>
                <a:cs typeface="Times New Roman" pitchFamily="18" charset="0"/>
              </a:rPr>
              <a:t>činností</a:t>
            </a:r>
            <a:r>
              <a:rPr lang="cs-CZ" dirty="0" smtClean="0">
                <a:latin typeface="Times New Roman" pitchFamily="18" charset="0"/>
                <a:cs typeface="Times New Roman" pitchFamily="18" charset="0"/>
              </a:rPr>
              <a:t>, na kterou se vztahuje občanskoprávní odpovědnost za jaderné škody podle atomového </a:t>
            </a:r>
            <a:r>
              <a:rPr lang="cs-CZ" dirty="0" smtClean="0">
                <a:latin typeface="Times New Roman" pitchFamily="18" charset="0"/>
                <a:cs typeface="Times New Roman" pitchFamily="18" charset="0"/>
              </a:rPr>
              <a:t>zákona, </a:t>
            </a:r>
            <a:r>
              <a:rPr lang="cs-CZ" dirty="0" smtClean="0">
                <a:latin typeface="Times New Roman" pitchFamily="18" charset="0"/>
                <a:cs typeface="Times New Roman" pitchFamily="18" charset="0"/>
              </a:rPr>
              <a:t>nebo činností, při které se na odpovědnost a náhradu škody či újmy vztahují mezinárodní smlouvy uvedené v příloze č.2 k tomuto zákonu,</a:t>
            </a:r>
          </a:p>
          <a:p>
            <a:r>
              <a:rPr lang="cs-CZ" dirty="0" smtClean="0">
                <a:latin typeface="Times New Roman" pitchFamily="18" charset="0"/>
                <a:cs typeface="Times New Roman" pitchFamily="18" charset="0"/>
              </a:rPr>
              <a:t>činností</a:t>
            </a:r>
            <a:r>
              <a:rPr lang="cs-CZ" dirty="0" smtClean="0">
                <a:latin typeface="Times New Roman" pitchFamily="18" charset="0"/>
                <a:cs typeface="Times New Roman" pitchFamily="18" charset="0"/>
              </a:rPr>
              <a:t>, jejímž účelem je zajišťování obrany České </a:t>
            </a:r>
            <a:r>
              <a:rPr lang="cs-CZ" dirty="0" smtClean="0">
                <a:latin typeface="Times New Roman" pitchFamily="18" charset="0"/>
                <a:cs typeface="Times New Roman" pitchFamily="18" charset="0"/>
              </a:rPr>
              <a:t>republiky</a:t>
            </a:r>
            <a:r>
              <a:rPr lang="cs-CZ" dirty="0" smtClean="0">
                <a:latin typeface="Times New Roman" pitchFamily="18" charset="0"/>
                <a:cs typeface="Times New Roman" pitchFamily="18" charset="0"/>
              </a:rPr>
              <a:t> nebo mezinárodní bezpečnosti,</a:t>
            </a:r>
          </a:p>
          <a:p>
            <a:r>
              <a:rPr lang="cs-CZ" dirty="0" smtClean="0">
                <a:latin typeface="Times New Roman" pitchFamily="18" charset="0"/>
                <a:cs typeface="Times New Roman" pitchFamily="18" charset="0"/>
              </a:rPr>
              <a:t>činností</a:t>
            </a:r>
            <a:r>
              <a:rPr lang="cs-CZ" dirty="0" smtClean="0">
                <a:latin typeface="Times New Roman" pitchFamily="18" charset="0"/>
                <a:cs typeface="Times New Roman" pitchFamily="18" charset="0"/>
              </a:rPr>
              <a:t>, jejímž jediným účelem je ochrana života, zdraví nebo majetku osob před živelními událostmi.</a:t>
            </a:r>
          </a:p>
          <a:p>
            <a:endParaRPr lang="cs-C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smtClean="0"/>
              <a:t>§ </a:t>
            </a:r>
            <a:r>
              <a:rPr lang="cs-CZ" b="1" dirty="0" smtClean="0"/>
              <a:t>2</a:t>
            </a:r>
            <a:r>
              <a:rPr lang="cs-CZ" dirty="0" smtClean="0"/>
              <a:t> Základní pojmy</a:t>
            </a:r>
            <a:endParaRPr lang="cs-CZ" dirty="0"/>
          </a:p>
        </p:txBody>
      </p:sp>
      <p:sp>
        <p:nvSpPr>
          <p:cNvPr id="3" name="Zástupný symbol pro obsah 2"/>
          <p:cNvSpPr>
            <a:spLocks noGrp="1"/>
          </p:cNvSpPr>
          <p:nvPr>
            <p:ph sz="quarter" idx="1"/>
          </p:nvPr>
        </p:nvSpPr>
        <p:spPr>
          <a:xfrm>
            <a:off x="381000" y="1447800"/>
            <a:ext cx="8305800" cy="5181600"/>
          </a:xfrm>
        </p:spPr>
        <p:txBody>
          <a:bodyPr>
            <a:normAutofit fontScale="92500" lnSpcReduction="20000"/>
          </a:bodyPr>
          <a:lstStyle/>
          <a:p>
            <a:pPr>
              <a:buNone/>
            </a:pPr>
            <a:r>
              <a:rPr lang="cs-CZ" b="1" dirty="0" smtClean="0"/>
              <a:t>	</a:t>
            </a:r>
            <a:r>
              <a:rPr lang="cs-CZ" b="1" dirty="0" smtClean="0"/>
              <a:t>	</a:t>
            </a:r>
            <a:r>
              <a:rPr lang="cs-CZ" sz="2800" dirty="0" smtClean="0">
                <a:latin typeface="Times New Roman" pitchFamily="18" charset="0"/>
                <a:cs typeface="Times New Roman" pitchFamily="18" charset="0"/>
              </a:rPr>
              <a:t>ekologickou újmou je </a:t>
            </a:r>
            <a:r>
              <a:rPr lang="cs-CZ" sz="2800" dirty="0" smtClean="0">
                <a:latin typeface="Times New Roman" pitchFamily="18" charset="0"/>
                <a:cs typeface="Times New Roman" pitchFamily="18" charset="0"/>
              </a:rPr>
              <a:t>nepříznivá měřitelná změna přírodního zdroje nebo měřitelné zhoršení jeho funkcí, která se může projevit přímo nebo nepřímo; jedná se o změnu </a:t>
            </a:r>
            <a:r>
              <a:rPr lang="cs-CZ" sz="2800" dirty="0" smtClean="0">
                <a:latin typeface="Times New Roman" pitchFamily="18" charset="0"/>
                <a:cs typeface="Times New Roman" pitchFamily="18" charset="0"/>
              </a:rPr>
              <a:t>na:</a:t>
            </a:r>
          </a:p>
          <a:p>
            <a:r>
              <a:rPr lang="cs-CZ" dirty="0" smtClean="0">
                <a:latin typeface="Times New Roman" pitchFamily="18" charset="0"/>
                <a:cs typeface="Times New Roman" pitchFamily="18" charset="0"/>
              </a:rPr>
              <a:t>chráněných </a:t>
            </a:r>
            <a:r>
              <a:rPr lang="cs-CZ" dirty="0" smtClean="0">
                <a:latin typeface="Times New Roman" pitchFamily="18" charset="0"/>
                <a:cs typeface="Times New Roman" pitchFamily="18" charset="0"/>
              </a:rPr>
              <a:t>druzích volně žijících živočichů či planě rostoucích rostlin nebo přírodních stanovištích, která má závažné nepříznivé účinky na dosahování nebo udržování příznivého stavu </a:t>
            </a:r>
            <a:r>
              <a:rPr lang="cs-CZ" dirty="0" smtClean="0">
                <a:latin typeface="Times New Roman" pitchFamily="18" charset="0"/>
                <a:cs typeface="Times New Roman" pitchFamily="18" charset="0"/>
              </a:rPr>
              <a:t>ochrany</a:t>
            </a:r>
            <a:endParaRPr lang="cs-CZ" dirty="0" smtClean="0">
              <a:latin typeface="Times New Roman" pitchFamily="18" charset="0"/>
              <a:cs typeface="Times New Roman" pitchFamily="18" charset="0"/>
            </a:endParaRPr>
          </a:p>
          <a:p>
            <a:r>
              <a:rPr lang="cs-CZ" dirty="0" smtClean="0">
                <a:latin typeface="Times New Roman" pitchFamily="18" charset="0"/>
                <a:cs typeface="Times New Roman" pitchFamily="18" charset="0"/>
              </a:rPr>
              <a:t>podzemních </a:t>
            </a:r>
            <a:r>
              <a:rPr lang="cs-CZ" dirty="0" smtClean="0">
                <a:latin typeface="Times New Roman" pitchFamily="18" charset="0"/>
                <a:cs typeface="Times New Roman" pitchFamily="18" charset="0"/>
              </a:rPr>
              <a:t>nebo povrchových vodách včetně přírodních léčivých zdrojů a zdrojů přírodních minerálních </a:t>
            </a:r>
            <a:r>
              <a:rPr lang="cs-CZ" dirty="0" smtClean="0">
                <a:latin typeface="Times New Roman" pitchFamily="18" charset="0"/>
                <a:cs typeface="Times New Roman" pitchFamily="18" charset="0"/>
              </a:rPr>
              <a:t>vod, </a:t>
            </a:r>
            <a:r>
              <a:rPr lang="cs-CZ" dirty="0" smtClean="0">
                <a:latin typeface="Times New Roman" pitchFamily="18" charset="0"/>
                <a:cs typeface="Times New Roman" pitchFamily="18" charset="0"/>
              </a:rPr>
              <a:t>která má závažný nepříznivý účinek na ekologický, chemický nebo množstevní stav vody nebo na její ekologický </a:t>
            </a:r>
            <a:r>
              <a:rPr lang="cs-CZ" dirty="0" smtClean="0">
                <a:latin typeface="Times New Roman" pitchFamily="18" charset="0"/>
                <a:cs typeface="Times New Roman" pitchFamily="18" charset="0"/>
              </a:rPr>
              <a:t>potenciál</a:t>
            </a:r>
            <a:endParaRPr lang="cs-CZ" dirty="0" smtClean="0">
              <a:latin typeface="Times New Roman" pitchFamily="18" charset="0"/>
              <a:cs typeface="Times New Roman" pitchFamily="18" charset="0"/>
            </a:endParaRPr>
          </a:p>
          <a:p>
            <a:r>
              <a:rPr lang="cs-CZ" dirty="0" smtClean="0">
                <a:latin typeface="Times New Roman" pitchFamily="18" charset="0"/>
                <a:cs typeface="Times New Roman" pitchFamily="18" charset="0"/>
              </a:rPr>
              <a:t>půdě </a:t>
            </a:r>
            <a:r>
              <a:rPr lang="cs-CZ" dirty="0" smtClean="0">
                <a:latin typeface="Times New Roman" pitchFamily="18" charset="0"/>
                <a:cs typeface="Times New Roman" pitchFamily="18" charset="0"/>
              </a:rPr>
              <a:t>znečištěním, jež představuje závažné riziko nepříznivého vlivu na lidské zdraví v důsledku přímého nebo nepřímého zavedení látek, přípravků, organismů nebo mikroorganismů na zemský povrch nebo pod </a:t>
            </a:r>
            <a:r>
              <a:rPr lang="cs-CZ" dirty="0" smtClean="0">
                <a:latin typeface="Times New Roman" pitchFamily="18" charset="0"/>
                <a:cs typeface="Times New Roman" pitchFamily="18" charset="0"/>
              </a:rPr>
              <a:t>něj</a:t>
            </a:r>
            <a:endParaRPr lang="cs-CZ" dirty="0" smtClean="0">
              <a:latin typeface="Times New Roman" pitchFamily="18" charset="0"/>
              <a:cs typeface="Times New Roman" pitchFamily="18" charset="0"/>
            </a:endParaRPr>
          </a:p>
          <a:p>
            <a:pPr>
              <a:buNone/>
            </a:pPr>
            <a:endParaRPr lang="cs-CZ" dirty="0" smtClean="0">
              <a:latin typeface="Times New Roman" pitchFamily="18" charset="0"/>
              <a:cs typeface="Times New Roman" pitchFamily="18" charset="0"/>
            </a:endParaRPr>
          </a:p>
          <a:p>
            <a:endParaRPr lang="cs-C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Chráněnými </a:t>
            </a:r>
            <a:r>
              <a:rPr lang="cs-CZ" dirty="0" smtClean="0"/>
              <a:t>druhy volně žijících živočichů a planě rostoucích </a:t>
            </a:r>
            <a:r>
              <a:rPr lang="cs-CZ" dirty="0" smtClean="0"/>
              <a:t>rostlin</a:t>
            </a:r>
            <a:endParaRPr lang="cs-CZ" dirty="0"/>
          </a:p>
        </p:txBody>
      </p:sp>
      <p:sp>
        <p:nvSpPr>
          <p:cNvPr id="3" name="Zástupný symbol pro obsah 2"/>
          <p:cNvSpPr>
            <a:spLocks noGrp="1"/>
          </p:cNvSpPr>
          <p:nvPr>
            <p:ph sz="quarter" idx="1"/>
          </p:nvPr>
        </p:nvSpPr>
        <p:spPr/>
        <p:txBody>
          <a:bodyPr/>
          <a:lstStyle/>
          <a:p>
            <a:r>
              <a:rPr lang="cs-CZ" sz="2800" dirty="0" smtClean="0">
                <a:latin typeface="Times New Roman" pitchFamily="18" charset="0"/>
                <a:cs typeface="Times New Roman" pitchFamily="18" charset="0"/>
              </a:rPr>
              <a:t>druhy </a:t>
            </a:r>
            <a:r>
              <a:rPr lang="cs-CZ" sz="2800" dirty="0" smtClean="0">
                <a:latin typeface="Times New Roman" pitchFamily="18" charset="0"/>
                <a:cs typeface="Times New Roman" pitchFamily="18" charset="0"/>
              </a:rPr>
              <a:t>ptáků, pro které se vymezují ptačí oblasti podle §45e zákona o ochraně přírody a </a:t>
            </a:r>
            <a:r>
              <a:rPr lang="cs-CZ" sz="2800" dirty="0" smtClean="0">
                <a:latin typeface="Times New Roman" pitchFamily="18" charset="0"/>
                <a:cs typeface="Times New Roman" pitchFamily="18" charset="0"/>
              </a:rPr>
              <a:t>krajiny</a:t>
            </a:r>
            <a:endParaRPr lang="cs-CZ" sz="2800" baseline="30000" dirty="0" smtClean="0">
              <a:latin typeface="Times New Roman" pitchFamily="18" charset="0"/>
              <a:cs typeface="Times New Roman" pitchFamily="18" charset="0"/>
            </a:endParaRPr>
          </a:p>
          <a:p>
            <a:endParaRPr lang="cs-CZ" sz="2800" dirty="0" smtClean="0">
              <a:latin typeface="Times New Roman" pitchFamily="18" charset="0"/>
              <a:cs typeface="Times New Roman" pitchFamily="18" charset="0"/>
            </a:endParaRPr>
          </a:p>
          <a:p>
            <a:r>
              <a:rPr lang="cs-CZ" sz="2800" dirty="0" smtClean="0">
                <a:latin typeface="Times New Roman" pitchFamily="18" charset="0"/>
                <a:cs typeface="Times New Roman" pitchFamily="18" charset="0"/>
              </a:rPr>
              <a:t>druhy </a:t>
            </a:r>
            <a:r>
              <a:rPr lang="cs-CZ" sz="2800" dirty="0" smtClean="0">
                <a:latin typeface="Times New Roman" pitchFamily="18" charset="0"/>
                <a:cs typeface="Times New Roman" pitchFamily="18" charset="0"/>
              </a:rPr>
              <a:t>v zájmu Evropských společenství stanovené podle §3 odst.1 </a:t>
            </a:r>
            <a:r>
              <a:rPr lang="cs-CZ" sz="2800" dirty="0" err="1" smtClean="0">
                <a:latin typeface="Times New Roman" pitchFamily="18" charset="0"/>
                <a:cs typeface="Times New Roman" pitchFamily="18" charset="0"/>
              </a:rPr>
              <a:t>písm.n</a:t>
            </a:r>
            <a:r>
              <a:rPr lang="cs-CZ" sz="2800" dirty="0" smtClean="0">
                <a:latin typeface="Times New Roman" pitchFamily="18" charset="0"/>
                <a:cs typeface="Times New Roman" pitchFamily="18" charset="0"/>
              </a:rPr>
              <a:t>) zákona o ochraně přírody a </a:t>
            </a:r>
            <a:r>
              <a:rPr lang="cs-CZ" sz="2800" dirty="0" smtClean="0">
                <a:latin typeface="Times New Roman" pitchFamily="18" charset="0"/>
                <a:cs typeface="Times New Roman" pitchFamily="18" charset="0"/>
              </a:rPr>
              <a:t>krajiny</a:t>
            </a:r>
            <a:endParaRPr lang="cs-CZ" sz="2800" baseline="30000" dirty="0" smtClean="0">
              <a:latin typeface="Times New Roman" pitchFamily="18" charset="0"/>
              <a:cs typeface="Times New Roman" pitchFamily="18" charset="0"/>
            </a:endParaRPr>
          </a:p>
          <a:p>
            <a:endParaRPr lang="cs-CZ" sz="2800" dirty="0" smtClean="0">
              <a:latin typeface="Times New Roman" pitchFamily="18" charset="0"/>
              <a:cs typeface="Times New Roman" pitchFamily="18" charset="0"/>
            </a:endParaRPr>
          </a:p>
          <a:p>
            <a:r>
              <a:rPr lang="cs-CZ" sz="2800" dirty="0" smtClean="0">
                <a:latin typeface="Times New Roman" pitchFamily="18" charset="0"/>
                <a:cs typeface="Times New Roman" pitchFamily="18" charset="0"/>
              </a:rPr>
              <a:t>anebo </a:t>
            </a:r>
            <a:r>
              <a:rPr lang="cs-CZ" sz="2800" dirty="0" smtClean="0">
                <a:latin typeface="Times New Roman" pitchFamily="18" charset="0"/>
                <a:cs typeface="Times New Roman" pitchFamily="18" charset="0"/>
              </a:rPr>
              <a:t>druhy, které Ministerstvo životního prostředí (dále jen „ministerstvo“) stanoví vyhláškou,</a:t>
            </a:r>
          </a:p>
          <a:p>
            <a:endParaRPr lang="cs-C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Přírodními </a:t>
            </a:r>
            <a:r>
              <a:rPr lang="cs-CZ" dirty="0" smtClean="0"/>
              <a:t>stanovišti</a:t>
            </a:r>
            <a:endParaRPr lang="cs-CZ" dirty="0"/>
          </a:p>
        </p:txBody>
      </p:sp>
      <p:sp>
        <p:nvSpPr>
          <p:cNvPr id="3" name="Zástupný symbol pro obsah 2"/>
          <p:cNvSpPr>
            <a:spLocks noGrp="1"/>
          </p:cNvSpPr>
          <p:nvPr>
            <p:ph sz="quarter" idx="1"/>
          </p:nvPr>
        </p:nvSpPr>
        <p:spPr>
          <a:xfrm>
            <a:off x="381000" y="1447800"/>
            <a:ext cx="8305800" cy="4953000"/>
          </a:xfrm>
        </p:spPr>
        <p:txBody>
          <a:bodyPr>
            <a:noAutofit/>
          </a:bodyPr>
          <a:lstStyle/>
          <a:p>
            <a:r>
              <a:rPr lang="cs-CZ" sz="2800" dirty="0" smtClean="0">
                <a:latin typeface="Times New Roman" pitchFamily="18" charset="0"/>
                <a:cs typeface="Times New Roman" pitchFamily="18" charset="0"/>
              </a:rPr>
              <a:t>přírodní </a:t>
            </a:r>
            <a:r>
              <a:rPr lang="cs-CZ" sz="2800" dirty="0" smtClean="0">
                <a:latin typeface="Times New Roman" pitchFamily="18" charset="0"/>
                <a:cs typeface="Times New Roman" pitchFamily="18" charset="0"/>
              </a:rPr>
              <a:t>stanoviště v zájmu Evropských společenství stanovené podle §3 odst.1 </a:t>
            </a:r>
            <a:r>
              <a:rPr lang="cs-CZ" sz="2800" dirty="0" err="1" smtClean="0">
                <a:latin typeface="Times New Roman" pitchFamily="18" charset="0"/>
                <a:cs typeface="Times New Roman" pitchFamily="18" charset="0"/>
              </a:rPr>
              <a:t>písm.m</a:t>
            </a:r>
            <a:r>
              <a:rPr lang="cs-CZ" sz="2800" dirty="0" smtClean="0">
                <a:latin typeface="Times New Roman" pitchFamily="18" charset="0"/>
                <a:cs typeface="Times New Roman" pitchFamily="18" charset="0"/>
              </a:rPr>
              <a:t>) zákona o ochraně přírody a </a:t>
            </a:r>
            <a:r>
              <a:rPr lang="cs-CZ" sz="2800" dirty="0" smtClean="0">
                <a:latin typeface="Times New Roman" pitchFamily="18" charset="0"/>
                <a:cs typeface="Times New Roman" pitchFamily="18" charset="0"/>
              </a:rPr>
              <a:t>krajiny</a:t>
            </a:r>
            <a:endParaRPr lang="cs-CZ" sz="2800" dirty="0" smtClean="0">
              <a:latin typeface="Times New Roman" pitchFamily="18" charset="0"/>
              <a:cs typeface="Times New Roman" pitchFamily="18" charset="0"/>
            </a:endParaRPr>
          </a:p>
          <a:p>
            <a:r>
              <a:rPr lang="cs-CZ" sz="2800" dirty="0" smtClean="0">
                <a:latin typeface="Times New Roman" pitchFamily="18" charset="0"/>
                <a:cs typeface="Times New Roman" pitchFamily="18" charset="0"/>
              </a:rPr>
              <a:t>území</a:t>
            </a:r>
            <a:r>
              <a:rPr lang="cs-CZ" sz="2800" dirty="0" smtClean="0">
                <a:latin typeface="Times New Roman" pitchFamily="18" charset="0"/>
                <a:cs typeface="Times New Roman" pitchFamily="18" charset="0"/>
              </a:rPr>
              <a:t>, jež je biotopem pro druhy ptáků, pro které se vymezují ptačí oblasti podle §45e zákona o ochraně přírody a </a:t>
            </a:r>
            <a:r>
              <a:rPr lang="cs-CZ" sz="2800" dirty="0" smtClean="0">
                <a:latin typeface="Times New Roman" pitchFamily="18" charset="0"/>
                <a:cs typeface="Times New Roman" pitchFamily="18" charset="0"/>
              </a:rPr>
              <a:t>krajiny</a:t>
            </a:r>
            <a:endParaRPr lang="cs-CZ" sz="2800" dirty="0" smtClean="0">
              <a:latin typeface="Times New Roman" pitchFamily="18" charset="0"/>
              <a:cs typeface="Times New Roman" pitchFamily="18" charset="0"/>
            </a:endParaRPr>
          </a:p>
          <a:p>
            <a:r>
              <a:rPr lang="cs-CZ" sz="2800" dirty="0" smtClean="0">
                <a:latin typeface="Times New Roman" pitchFamily="18" charset="0"/>
                <a:cs typeface="Times New Roman" pitchFamily="18" charset="0"/>
              </a:rPr>
              <a:t>území</a:t>
            </a:r>
            <a:r>
              <a:rPr lang="cs-CZ" sz="2800" dirty="0" smtClean="0">
                <a:latin typeface="Times New Roman" pitchFamily="18" charset="0"/>
                <a:cs typeface="Times New Roman" pitchFamily="18" charset="0"/>
              </a:rPr>
              <a:t>, jež je biotopem pro druhy v zájmu Evropských společenství stanovené podle §3 odst.1 </a:t>
            </a:r>
            <a:r>
              <a:rPr lang="cs-CZ" sz="2800" dirty="0" err="1" smtClean="0">
                <a:latin typeface="Times New Roman" pitchFamily="18" charset="0"/>
                <a:cs typeface="Times New Roman" pitchFamily="18" charset="0"/>
              </a:rPr>
              <a:t>písm.n</a:t>
            </a:r>
            <a:r>
              <a:rPr lang="cs-CZ" sz="2800" dirty="0" smtClean="0">
                <a:latin typeface="Times New Roman" pitchFamily="18" charset="0"/>
                <a:cs typeface="Times New Roman" pitchFamily="18" charset="0"/>
              </a:rPr>
              <a:t>) zákona o ochraně přírody a </a:t>
            </a:r>
            <a:r>
              <a:rPr lang="cs-CZ" sz="2800" dirty="0" smtClean="0">
                <a:latin typeface="Times New Roman" pitchFamily="18" charset="0"/>
                <a:cs typeface="Times New Roman" pitchFamily="18" charset="0"/>
              </a:rPr>
              <a:t>krajiny</a:t>
            </a:r>
          </a:p>
          <a:p>
            <a:r>
              <a:rPr lang="cs-CZ" sz="2800" dirty="0" smtClean="0">
                <a:latin typeface="Times New Roman" pitchFamily="18" charset="0"/>
                <a:cs typeface="Times New Roman" pitchFamily="18" charset="0"/>
              </a:rPr>
              <a:t>místa rozmnožování nebo odpočinku druhů vyžadujících přísnou </a:t>
            </a:r>
            <a:r>
              <a:rPr lang="cs-CZ" sz="2800" dirty="0" smtClean="0">
                <a:latin typeface="Times New Roman" pitchFamily="18" charset="0"/>
                <a:cs typeface="Times New Roman" pitchFamily="18" charset="0"/>
              </a:rPr>
              <a:t>ochranu</a:t>
            </a:r>
            <a:endParaRPr lang="cs-CZ" sz="2800" dirty="0" smtClean="0">
              <a:latin typeface="Times New Roman" pitchFamily="18" charset="0"/>
              <a:cs typeface="Times New Roman" pitchFamily="18" charset="0"/>
            </a:endParaRPr>
          </a:p>
          <a:p>
            <a:endParaRPr lang="cs-CZ" sz="28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sz="quarter" idx="1"/>
          </p:nvPr>
        </p:nvSpPr>
        <p:spPr>
          <a:xfrm>
            <a:off x="228600" y="381000"/>
            <a:ext cx="8458200" cy="5638800"/>
          </a:xfrm>
        </p:spPr>
        <p:txBody>
          <a:bodyPr>
            <a:normAutofit lnSpcReduction="10000"/>
          </a:bodyPr>
          <a:lstStyle/>
          <a:p>
            <a:r>
              <a:rPr lang="cs-CZ" b="1" dirty="0" smtClean="0">
                <a:latin typeface="Times New Roman" pitchFamily="18" charset="0"/>
                <a:cs typeface="Times New Roman" pitchFamily="18" charset="0"/>
              </a:rPr>
              <a:t>d)</a:t>
            </a:r>
            <a:r>
              <a:rPr lang="cs-CZ" dirty="0" smtClean="0">
                <a:latin typeface="Times New Roman" pitchFamily="18" charset="0"/>
                <a:cs typeface="Times New Roman" pitchFamily="18" charset="0"/>
              </a:rPr>
              <a:t>   stavem ochrany chráněného druhu volně žijících živočichů a planě rostoucích rostlin souhrn vlivů na daný druh, které mohou ovlivnit jeho dlouhodobé rozšíření a hojnost jeho populací v závislosti na konkrétním případu v rámci území České republiky nebo v jeho přirozeném areálu,</a:t>
            </a:r>
          </a:p>
          <a:p>
            <a:r>
              <a:rPr lang="cs-CZ" b="1" dirty="0" smtClean="0">
                <a:latin typeface="Times New Roman" pitchFamily="18" charset="0"/>
                <a:cs typeface="Times New Roman" pitchFamily="18" charset="0"/>
              </a:rPr>
              <a:t>e)</a:t>
            </a:r>
            <a:r>
              <a:rPr lang="cs-CZ" dirty="0" smtClean="0">
                <a:latin typeface="Times New Roman" pitchFamily="18" charset="0"/>
                <a:cs typeface="Times New Roman" pitchFamily="18" charset="0"/>
              </a:rPr>
              <a:t>   stavem ochrany přírodního stanoviště souhrn vlivů na přírodní stanoviště a jeho typické druhy volně žijících živočichů a planě rostoucích rostlin, které mohou ovlivnit jeho dlouhodobé přirozené rozšíření, strukturu a funkce i dlouhodobé přežití jeho typických druhů volně žijících živočichů a planě rostoucích rostlin v závislosti na konkrétním případu v rámci území České republiky nebo v jeho přirozeném rozsahu</a:t>
            </a:r>
            <a:endParaRPr lang="cs-CZ"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sz="quarter" idx="1"/>
          </p:nvPr>
        </p:nvSpPr>
        <p:spPr>
          <a:xfrm>
            <a:off x="457200" y="1447800"/>
            <a:ext cx="8229600" cy="4953000"/>
          </a:xfrm>
        </p:spPr>
        <p:txBody>
          <a:bodyPr/>
          <a:lstStyle/>
          <a:p>
            <a:r>
              <a:rPr lang="cs-CZ" sz="2400" dirty="0" smtClean="0">
                <a:latin typeface="Times New Roman" pitchFamily="18" charset="0"/>
                <a:cs typeface="Times New Roman" pitchFamily="18" charset="0"/>
              </a:rPr>
              <a:t>příznivým </a:t>
            </a:r>
            <a:r>
              <a:rPr lang="cs-CZ" sz="2400" dirty="0" smtClean="0">
                <a:latin typeface="Times New Roman" pitchFamily="18" charset="0"/>
                <a:cs typeface="Times New Roman" pitchFamily="18" charset="0"/>
              </a:rPr>
              <a:t>stavem ochrany chráněného druhu volně žijících živočichů a planě rostoucích rostlin stav, </a:t>
            </a:r>
            <a:r>
              <a:rPr lang="cs-CZ" sz="2400" dirty="0" smtClean="0">
                <a:latin typeface="Times New Roman" pitchFamily="18" charset="0"/>
                <a:cs typeface="Times New Roman" pitchFamily="18" charset="0"/>
              </a:rPr>
              <a:t>kdy:</a:t>
            </a:r>
            <a:endParaRPr lang="cs-CZ" sz="2400" dirty="0" smtClean="0">
              <a:latin typeface="Times New Roman" pitchFamily="18" charset="0"/>
              <a:cs typeface="Times New Roman" pitchFamily="18" charset="0"/>
            </a:endParaRPr>
          </a:p>
          <a:p>
            <a:pPr lvl="1"/>
            <a:r>
              <a:rPr lang="cs-CZ" dirty="0" smtClean="0">
                <a:latin typeface="Times New Roman" pitchFamily="18" charset="0"/>
                <a:cs typeface="Times New Roman" pitchFamily="18" charset="0"/>
              </a:rPr>
              <a:t>údaje </a:t>
            </a:r>
            <a:r>
              <a:rPr lang="cs-CZ" dirty="0" smtClean="0">
                <a:latin typeface="Times New Roman" pitchFamily="18" charset="0"/>
                <a:cs typeface="Times New Roman" pitchFamily="18" charset="0"/>
              </a:rPr>
              <a:t>o populační dynamice příslušného druhu ukazují, že se dlouhodobě udržuje jako životaschopný prvek svého přírodního stanoviště,</a:t>
            </a:r>
          </a:p>
          <a:p>
            <a:pPr lvl="1"/>
            <a:r>
              <a:rPr lang="cs-CZ" dirty="0" smtClean="0">
                <a:latin typeface="Times New Roman" pitchFamily="18" charset="0"/>
                <a:cs typeface="Times New Roman" pitchFamily="18" charset="0"/>
              </a:rPr>
              <a:t>přirozený </a:t>
            </a:r>
            <a:r>
              <a:rPr lang="cs-CZ" dirty="0" smtClean="0">
                <a:latin typeface="Times New Roman" pitchFamily="18" charset="0"/>
                <a:cs typeface="Times New Roman" pitchFamily="18" charset="0"/>
              </a:rPr>
              <a:t>areál rozšíření druhu není a pravděpodobně nebude v dohledné době omezen a</a:t>
            </a:r>
          </a:p>
          <a:p>
            <a:pPr lvl="1"/>
            <a:r>
              <a:rPr lang="cs-CZ" dirty="0" smtClean="0">
                <a:latin typeface="Times New Roman" pitchFamily="18" charset="0"/>
                <a:cs typeface="Times New Roman" pitchFamily="18" charset="0"/>
              </a:rPr>
              <a:t>existují </a:t>
            </a:r>
            <a:r>
              <a:rPr lang="cs-CZ" dirty="0" smtClean="0">
                <a:latin typeface="Times New Roman" pitchFamily="18" charset="0"/>
                <a:cs typeface="Times New Roman" pitchFamily="18" charset="0"/>
              </a:rPr>
              <a:t>a pravděpodobně budou v dohledné době i nadále existovat dostatečně velká stanoviště k dlouhodobému zachování jeho populací,</a:t>
            </a:r>
          </a:p>
          <a:p>
            <a:endParaRPr lang="cs-CZ"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mění">
  <a:themeElements>
    <a:clrScheme name="Jmění">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Jmění">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Jmění">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21</TotalTime>
  <Words>717</Words>
  <Application>Microsoft Office PowerPoint</Application>
  <PresentationFormat>Předvádění na obrazovce (4:3)</PresentationFormat>
  <Paragraphs>54</Paragraphs>
  <Slides>15</Slides>
  <Notes>0</Notes>
  <HiddenSlides>0</HiddenSlides>
  <MMClips>0</MMClips>
  <ScaleCrop>false</ScaleCrop>
  <HeadingPairs>
    <vt:vector size="4" baseType="variant">
      <vt:variant>
        <vt:lpstr>Motiv</vt:lpstr>
      </vt:variant>
      <vt:variant>
        <vt:i4>1</vt:i4>
      </vt:variant>
      <vt:variant>
        <vt:lpstr>Nadpisy snímků</vt:lpstr>
      </vt:variant>
      <vt:variant>
        <vt:i4>15</vt:i4>
      </vt:variant>
    </vt:vector>
  </HeadingPairs>
  <TitlesOfParts>
    <vt:vector size="16" baseType="lpstr">
      <vt:lpstr>Jmění</vt:lpstr>
      <vt:lpstr>Ekologické újma</vt:lpstr>
      <vt:lpstr>ÚVODNÍ USTANOVENÍ</vt:lpstr>
      <vt:lpstr>Tento zákon se vztahuje na ekologickou újmu nebo bezprostřední hrozbu jejího vzniku, jsou-li způsobeny: </vt:lpstr>
      <vt:lpstr>Tento zákon se nevztahuje na ekologickou újmu nebo bezprostřední hrozbu jejího vzniku, jsou-li způsobeny:</vt:lpstr>
      <vt:lpstr>§ 2 Základní pojmy</vt:lpstr>
      <vt:lpstr>Chráněnými druhy volně žijících živočichů a planě rostoucích rostlin</vt:lpstr>
      <vt:lpstr>Přírodními stanovišti</vt:lpstr>
      <vt:lpstr>Snímek 8</vt:lpstr>
      <vt:lpstr>Snímek 9</vt:lpstr>
      <vt:lpstr>příznivým stavem ochrany přírodního stanoviště stav, kdy</vt:lpstr>
      <vt:lpstr>Snímek 11</vt:lpstr>
      <vt:lpstr>Snímek 12</vt:lpstr>
      <vt:lpstr>Snímek 13</vt:lpstr>
      <vt:lpstr>Snímek 14</vt:lpstr>
      <vt:lpstr>Zdroj:</vt:lpstr>
    </vt:vector>
  </TitlesOfParts>
  <Company>SKOLA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Ekologické újma</dc:title>
  <dc:creator>jung</dc:creator>
  <cp:lastModifiedBy>jung</cp:lastModifiedBy>
  <cp:revision>3</cp:revision>
  <dcterms:created xsi:type="dcterms:W3CDTF">2013-03-26T09:26:45Z</dcterms:created>
  <dcterms:modified xsi:type="dcterms:W3CDTF">2013-03-26T09:47:58Z</dcterms:modified>
</cp:coreProperties>
</file>