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5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A7714-E926-4F2E-A0A6-E97F9C484F1D}" type="datetimeFigureOut">
              <a:rPr lang="cs-CZ"/>
              <a:pPr>
                <a:defRPr/>
              </a:pPr>
              <a:t>2010-05-20</a:t>
            </a:fld>
            <a:endParaRPr lang="cs-CZ"/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32E32-B3BC-40CD-8C9F-A4402069D0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3437F-4CD9-4F4C-A04C-B6EBCCAF72E6}" type="datetimeFigureOut">
              <a:rPr lang="cs-CZ"/>
              <a:pPr>
                <a:defRPr/>
              </a:pPr>
              <a:t>2010-05-20</a:t>
            </a:fld>
            <a:endParaRPr lang="cs-CZ"/>
          </a:p>
        </p:txBody>
      </p:sp>
      <p:sp>
        <p:nvSpPr>
          <p:cNvPr id="5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E1103-2774-469B-8985-BE51CA10A0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2CA08-E920-4B43-8F3D-BC63EE801876}" type="datetimeFigureOut">
              <a:rPr lang="cs-CZ"/>
              <a:pPr>
                <a:defRPr/>
              </a:pPr>
              <a:t>2010-05-20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57378-A9A3-404D-9B63-54E15E121E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8E922-67D7-41EC-9FA5-2FD8D8A1D099}" type="datetimeFigureOut">
              <a:rPr lang="cs-CZ"/>
              <a:pPr>
                <a:defRPr/>
              </a:pPr>
              <a:t>2010-05-20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35CA1-F13D-48BF-8BAA-B6E0F816F8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5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5818F-1B8D-4330-AF83-4AF59408F92A}" type="datetimeFigureOut">
              <a:rPr lang="cs-CZ"/>
              <a:pPr>
                <a:defRPr/>
              </a:pPr>
              <a:t>2010-05-20</a:t>
            </a:fld>
            <a:endParaRPr lang="cs-CZ"/>
          </a:p>
        </p:txBody>
      </p:sp>
      <p:sp>
        <p:nvSpPr>
          <p:cNvPr id="7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F44C6-8D23-4A35-8E17-498C4821BE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BC705-9BCF-4983-9FB4-E79AAA6BFC10}" type="datetimeFigureOut">
              <a:rPr lang="cs-CZ"/>
              <a:pPr>
                <a:defRPr/>
              </a:pPr>
              <a:t>2010-05-20</a:t>
            </a:fld>
            <a:endParaRPr lang="cs-CZ"/>
          </a:p>
        </p:txBody>
      </p:sp>
      <p:sp>
        <p:nvSpPr>
          <p:cNvPr id="6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0007D-FF74-43A5-A6F0-8E80C42B71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B29E7-7328-4633-872D-5E4B263EA80E}" type="datetimeFigureOut">
              <a:rPr lang="cs-CZ"/>
              <a:pPr>
                <a:defRPr/>
              </a:pPr>
              <a:t>2010-05-20</a:t>
            </a:fld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4B264-E1C2-45DD-8999-C8C71C420D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0C10F-810B-40DD-BA06-C28684D978AC}" type="datetimeFigureOut">
              <a:rPr lang="cs-CZ"/>
              <a:pPr>
                <a:defRPr/>
              </a:pPr>
              <a:t>2010-05-20</a:t>
            </a:fld>
            <a:endParaRPr lang="cs-CZ"/>
          </a:p>
        </p:txBody>
      </p:sp>
      <p:sp>
        <p:nvSpPr>
          <p:cNvPr id="4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9754C-E736-4893-8D41-C8CB525F8D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8A7D9-966B-46B0-85B4-7B985A57E7D7}" type="datetimeFigureOut">
              <a:rPr lang="cs-CZ"/>
              <a:pPr>
                <a:defRPr/>
              </a:pPr>
              <a:t>2010-05-20</a:t>
            </a:fld>
            <a:endParaRPr lang="cs-CZ"/>
          </a:p>
        </p:txBody>
      </p:sp>
      <p:sp>
        <p:nvSpPr>
          <p:cNvPr id="3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B81E0-3E42-4289-8418-3DCFCF3FB9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B61FF-86AC-484B-912B-2439332B8581}" type="datetimeFigureOut">
              <a:rPr lang="cs-CZ"/>
              <a:pPr>
                <a:defRPr/>
              </a:pPr>
              <a:t>2010-05-20</a:t>
            </a:fld>
            <a:endParaRPr lang="cs-CZ"/>
          </a:p>
        </p:txBody>
      </p:sp>
      <p:sp>
        <p:nvSpPr>
          <p:cNvPr id="7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12F14-0E67-4378-9589-839FD0FF88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DAE8D-C516-4535-9E00-9C79BFC9F509}" type="datetimeFigureOut">
              <a:rPr lang="cs-CZ"/>
              <a:pPr>
                <a:defRPr/>
              </a:pPr>
              <a:t>2010-05-20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F24B8-529E-4269-B6AA-27C2A8EF07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Zástupný symbol pro text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55C08F-9BB4-4B82-AC4A-B3DB87F7751E}" type="datetimeFigureOut">
              <a:rPr lang="cs-CZ"/>
              <a:pPr>
                <a:defRPr/>
              </a:pPr>
              <a:t>2010-05-20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8E07F2-E020-45E9-9FE4-1B9B1283BD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89" r:id="rId4"/>
    <p:sldLayoutId id="2147483895" r:id="rId5"/>
    <p:sldLayoutId id="2147483890" r:id="rId6"/>
    <p:sldLayoutId id="2147483896" r:id="rId7"/>
    <p:sldLayoutId id="2147483897" r:id="rId8"/>
    <p:sldLayoutId id="2147483898" r:id="rId9"/>
    <p:sldLayoutId id="2147483891" r:id="rId10"/>
    <p:sldLayoutId id="21474838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43042" y="428605"/>
            <a:ext cx="5572164" cy="785817"/>
          </a:xfrm>
          <a:solidFill>
            <a:srgbClr val="FFC000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FF0000"/>
                </a:solidFill>
              </a:rPr>
              <a:t>ZAPALOVACÍ SOUSTAVY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1643063" y="1857375"/>
            <a:ext cx="5786437" cy="3857625"/>
          </a:xfrm>
        </p:spPr>
        <p:txBody>
          <a:bodyPr/>
          <a:lstStyle/>
          <a:p>
            <a:pPr algn="ctr" eaLnBrk="1" hangingPunct="1"/>
            <a:r>
              <a:rPr lang="cs-CZ" sz="2000" dirty="0" smtClean="0">
                <a:solidFill>
                  <a:srgbClr val="FF0000"/>
                </a:solidFill>
              </a:rPr>
              <a:t>Účel zapalování-</a:t>
            </a:r>
            <a:r>
              <a:rPr lang="cs-CZ" sz="2000" dirty="0" smtClean="0">
                <a:solidFill>
                  <a:schemeClr val="tx1"/>
                </a:solidFill>
              </a:rPr>
              <a:t>zapálit směs paliva se vzduchem ve válci zážehového motoru za všech provozních podmínek.Napětí 12 V se musí přetransformovat na 8000-24000 V. Musí být k dispozici dostatek zápalné energie,aby se získala jiskra s co nejdelší dobou hoření.Bod zážehu se musí v rámci řízení motoru přizpůsobovat provozním podmínkám-počet otáček,zatížení motoru,jeho teplota apod. Provedení zapalovacího systému se liší podle způsobu získání vysokého napětí,jeho rozdělování a podle regulace předstihu.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457200"/>
            <a:ext cx="7143800" cy="8382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FF0000"/>
                </a:solidFill>
              </a:rPr>
              <a:t>ROZDĚLENÍ ZAPALOVACÍCH SYSTÉMŮ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8" name="Picture 4" descr="C:\Documents and Settings\elsner_jan\Plocha\pr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643998" cy="4507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9" name="Picture 11" descr="C:\Documents and Settings\elsner_jan\Plocha\pr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928802"/>
            <a:ext cx="6286544" cy="345133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1538" y="428604"/>
            <a:ext cx="7053282" cy="838200"/>
          </a:xfrm>
          <a:solidFill>
            <a:srgbClr val="FFC000"/>
          </a:solidFill>
        </p:spPr>
        <p:txBody>
          <a:bodyPr/>
          <a:lstStyle/>
          <a:p>
            <a:pPr>
              <a:defRPr/>
            </a:pPr>
            <a:r>
              <a:rPr lang="cs-CZ" dirty="0" smtClean="0">
                <a:solidFill>
                  <a:srgbClr val="FF0000"/>
                </a:solidFill>
              </a:rPr>
              <a:t>KONVENČNÍ CÍVKOVÉ ZAPALOVÁNÍ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Oválný popisek 8"/>
          <p:cNvSpPr/>
          <p:nvPr/>
        </p:nvSpPr>
        <p:spPr>
          <a:xfrm>
            <a:off x="1857356" y="5643578"/>
            <a:ext cx="1928812" cy="785812"/>
          </a:xfrm>
          <a:prstGeom prst="wedgeEllipseCallout">
            <a:avLst>
              <a:gd name="adj1" fmla="val 30884"/>
              <a:gd name="adj2" fmla="val -1094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rgbClr val="FF0000"/>
                </a:solidFill>
              </a:rPr>
              <a:t>indukční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cívka</a:t>
            </a:r>
          </a:p>
        </p:txBody>
      </p:sp>
      <p:sp>
        <p:nvSpPr>
          <p:cNvPr id="10" name="Oválný popisek 9"/>
          <p:cNvSpPr/>
          <p:nvPr/>
        </p:nvSpPr>
        <p:spPr>
          <a:xfrm>
            <a:off x="4143375" y="5500688"/>
            <a:ext cx="2000250" cy="714375"/>
          </a:xfrm>
          <a:prstGeom prst="wedgeEllipseCallout">
            <a:avLst>
              <a:gd name="adj1" fmla="val 24535"/>
              <a:gd name="adj2" fmla="val -20250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rgbClr val="FF0000"/>
                </a:solidFill>
              </a:rPr>
              <a:t>kondenzátor</a:t>
            </a:r>
          </a:p>
        </p:txBody>
      </p:sp>
      <p:sp>
        <p:nvSpPr>
          <p:cNvPr id="11" name="Oválný popisek 10"/>
          <p:cNvSpPr/>
          <p:nvPr/>
        </p:nvSpPr>
        <p:spPr>
          <a:xfrm>
            <a:off x="4357686" y="1357299"/>
            <a:ext cx="2071688" cy="571504"/>
          </a:xfrm>
          <a:prstGeom prst="wedgeEllipseCallout">
            <a:avLst>
              <a:gd name="adj1" fmla="val 46377"/>
              <a:gd name="adj2" fmla="val 10452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rgbClr val="FF0000"/>
                </a:solidFill>
              </a:rPr>
              <a:t>zapalovací svíčky</a:t>
            </a:r>
          </a:p>
        </p:txBody>
      </p:sp>
      <p:sp>
        <p:nvSpPr>
          <p:cNvPr id="13" name="Oválný popisek 12"/>
          <p:cNvSpPr/>
          <p:nvPr/>
        </p:nvSpPr>
        <p:spPr>
          <a:xfrm>
            <a:off x="357157" y="1357298"/>
            <a:ext cx="1857389" cy="571500"/>
          </a:xfrm>
          <a:prstGeom prst="wedgeEllipseCallout">
            <a:avLst>
              <a:gd name="adj1" fmla="val 49678"/>
              <a:gd name="adj2" fmla="val 7773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rgbClr val="FF0000"/>
                </a:solidFill>
              </a:rPr>
              <a:t>akumulátor</a:t>
            </a:r>
          </a:p>
        </p:txBody>
      </p:sp>
      <p:sp>
        <p:nvSpPr>
          <p:cNvPr id="14" name="Oválný popisek 13"/>
          <p:cNvSpPr/>
          <p:nvPr/>
        </p:nvSpPr>
        <p:spPr>
          <a:xfrm>
            <a:off x="142844" y="3714752"/>
            <a:ext cx="1857406" cy="785818"/>
          </a:xfrm>
          <a:prstGeom prst="wedgeEllipseCallout">
            <a:avLst>
              <a:gd name="adj1" fmla="val 31016"/>
              <a:gd name="adj2" fmla="val -6875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rgbClr val="FF0000"/>
                </a:solidFill>
              </a:rPr>
              <a:t>zapalovací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skříňka</a:t>
            </a:r>
          </a:p>
        </p:txBody>
      </p:sp>
      <p:sp>
        <p:nvSpPr>
          <p:cNvPr id="15" name="Oválný popisek 14"/>
          <p:cNvSpPr/>
          <p:nvPr/>
        </p:nvSpPr>
        <p:spPr>
          <a:xfrm>
            <a:off x="6357950" y="5715016"/>
            <a:ext cx="1785937" cy="571500"/>
          </a:xfrm>
          <a:prstGeom prst="wedgeEllipseCallout">
            <a:avLst>
              <a:gd name="adj1" fmla="val -68542"/>
              <a:gd name="adj2" fmla="val -30477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rgbClr val="FF0000"/>
                </a:solidFill>
              </a:rPr>
              <a:t>přerušovač</a:t>
            </a:r>
          </a:p>
        </p:txBody>
      </p:sp>
      <p:sp>
        <p:nvSpPr>
          <p:cNvPr id="16" name="Oválný popisek 15"/>
          <p:cNvSpPr/>
          <p:nvPr/>
        </p:nvSpPr>
        <p:spPr>
          <a:xfrm>
            <a:off x="7215188" y="4572000"/>
            <a:ext cx="1714500" cy="642938"/>
          </a:xfrm>
          <a:prstGeom prst="wedgeEllipseCallout">
            <a:avLst>
              <a:gd name="adj1" fmla="val -104469"/>
              <a:gd name="adj2" fmla="val -732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rgbClr val="FF0000"/>
                </a:solidFill>
              </a:rPr>
              <a:t>rozdělovač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5984" y="357166"/>
            <a:ext cx="4429156" cy="714380"/>
          </a:xfrm>
          <a:solidFill>
            <a:srgbClr val="FFC000"/>
          </a:solidFill>
        </p:spPr>
        <p:txBody>
          <a:bodyPr/>
          <a:lstStyle/>
          <a:p>
            <a:pPr>
              <a:defRPr/>
            </a:pPr>
            <a:r>
              <a:rPr lang="cs-CZ" dirty="0" smtClean="0">
                <a:solidFill>
                  <a:srgbClr val="FF0000"/>
                </a:solidFill>
              </a:rPr>
              <a:t>FUNKCE ZAPALOVÁNÍ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dirty="0" smtClean="0"/>
              <a:t>Napětí akumulátoru je přivedeno přes spínací skříňku na svorku 15 zapalovací cívky.Pokud je přerušovač sepnutý,teče proud primárním vinutím ZC proti kostře.Vzniká magnetické pole.Nárůst proudu probíhá v důsledku indukčnosti a odporu primárního vinutí.Doba nabíjení je určena úhlem sepnutí a ten je dán provedením vačky,která spíná a rozepíná přerušovač.Při rozepnutí přeruší tok proudu zapalovací cívkou.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1736" y="357166"/>
            <a:ext cx="3571900" cy="520700"/>
          </a:xfrm>
          <a:solidFill>
            <a:srgbClr val="FFC000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cs-CZ" sz="3600" b="0" dirty="0" smtClean="0">
                <a:solidFill>
                  <a:srgbClr val="FF0000"/>
                </a:solidFill>
              </a:rPr>
              <a:t>INDUKČNÍ CÍVKA</a:t>
            </a:r>
            <a:endParaRPr lang="cs-CZ" sz="3600" b="0" dirty="0">
              <a:solidFill>
                <a:srgbClr val="FF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00063" y="1285875"/>
            <a:ext cx="3008312" cy="5143500"/>
          </a:xfrm>
        </p:spPr>
        <p:txBody>
          <a:bodyPr/>
          <a:lstStyle/>
          <a:p>
            <a:r>
              <a:rPr lang="cs-CZ" sz="1800" b="1" dirty="0" smtClean="0">
                <a:solidFill>
                  <a:srgbClr val="FF0000"/>
                </a:solidFill>
              </a:rPr>
              <a:t>1</a:t>
            </a:r>
            <a:r>
              <a:rPr lang="cs-CZ" sz="1800" b="1" dirty="0" smtClean="0"/>
              <a:t>-vysokonapěťový vývod</a:t>
            </a:r>
          </a:p>
          <a:p>
            <a:r>
              <a:rPr lang="cs-CZ" sz="1800" b="1" dirty="0" smtClean="0">
                <a:solidFill>
                  <a:srgbClr val="FF0000"/>
                </a:solidFill>
              </a:rPr>
              <a:t>2</a:t>
            </a:r>
            <a:r>
              <a:rPr lang="cs-CZ" sz="1800" b="1" dirty="0" smtClean="0"/>
              <a:t>-svitky plechů s izolačním papírem</a:t>
            </a:r>
          </a:p>
          <a:p>
            <a:r>
              <a:rPr lang="cs-CZ" sz="1800" b="1" dirty="0" smtClean="0">
                <a:solidFill>
                  <a:srgbClr val="FF0000"/>
                </a:solidFill>
              </a:rPr>
              <a:t>3</a:t>
            </a:r>
            <a:r>
              <a:rPr lang="cs-CZ" sz="1800" b="1" dirty="0" smtClean="0"/>
              <a:t>-izolační víko</a:t>
            </a:r>
          </a:p>
          <a:p>
            <a:r>
              <a:rPr lang="cs-CZ" sz="1800" b="1" dirty="0" smtClean="0">
                <a:solidFill>
                  <a:srgbClr val="FF0000"/>
                </a:solidFill>
              </a:rPr>
              <a:t>4</a:t>
            </a:r>
            <a:r>
              <a:rPr lang="cs-CZ" sz="1800" b="1" dirty="0" smtClean="0"/>
              <a:t>-vnitřní vysokonapěťový vývod s pružinovým kontaktem</a:t>
            </a:r>
          </a:p>
          <a:p>
            <a:r>
              <a:rPr lang="cs-CZ" sz="1800" b="1" dirty="0" smtClean="0">
                <a:solidFill>
                  <a:srgbClr val="FF0000"/>
                </a:solidFill>
              </a:rPr>
              <a:t>5</a:t>
            </a:r>
            <a:r>
              <a:rPr lang="cs-CZ" sz="1800" b="1" dirty="0" smtClean="0"/>
              <a:t>-pouzdro cívky</a:t>
            </a:r>
          </a:p>
          <a:p>
            <a:r>
              <a:rPr lang="cs-CZ" sz="1800" b="1" dirty="0" smtClean="0">
                <a:solidFill>
                  <a:srgbClr val="FF0000"/>
                </a:solidFill>
              </a:rPr>
              <a:t>6</a:t>
            </a:r>
            <a:r>
              <a:rPr lang="cs-CZ" sz="1800" b="1" dirty="0" smtClean="0"/>
              <a:t>-upevňovací objímka</a:t>
            </a:r>
          </a:p>
          <a:p>
            <a:r>
              <a:rPr lang="cs-CZ" sz="1800" b="1" dirty="0" smtClean="0">
                <a:solidFill>
                  <a:srgbClr val="FF0000"/>
                </a:solidFill>
              </a:rPr>
              <a:t>7</a:t>
            </a:r>
            <a:r>
              <a:rPr lang="cs-CZ" sz="1800" b="1" dirty="0" smtClean="0"/>
              <a:t>-magnetické plechové opláštění</a:t>
            </a:r>
          </a:p>
          <a:p>
            <a:r>
              <a:rPr lang="cs-CZ" sz="1800" b="1" dirty="0" smtClean="0">
                <a:solidFill>
                  <a:srgbClr val="FF0000"/>
                </a:solidFill>
              </a:rPr>
              <a:t>8</a:t>
            </a:r>
            <a:r>
              <a:rPr lang="cs-CZ" sz="1800" b="1" dirty="0" smtClean="0"/>
              <a:t>-primární vinutí</a:t>
            </a:r>
          </a:p>
          <a:p>
            <a:r>
              <a:rPr lang="cs-CZ" sz="1800" b="1" dirty="0" smtClean="0">
                <a:solidFill>
                  <a:srgbClr val="FF0000"/>
                </a:solidFill>
              </a:rPr>
              <a:t>9</a:t>
            </a:r>
            <a:r>
              <a:rPr lang="cs-CZ" sz="1800" b="1" dirty="0" smtClean="0"/>
              <a:t>-sekundární vinutí</a:t>
            </a:r>
          </a:p>
          <a:p>
            <a:r>
              <a:rPr lang="cs-CZ" sz="1800" b="1" dirty="0" smtClean="0">
                <a:solidFill>
                  <a:srgbClr val="FF0000"/>
                </a:solidFill>
              </a:rPr>
              <a:t>10</a:t>
            </a:r>
            <a:r>
              <a:rPr lang="cs-CZ" sz="1800" b="1" dirty="0" smtClean="0"/>
              <a:t>-zalévací hmota</a:t>
            </a:r>
          </a:p>
          <a:p>
            <a:r>
              <a:rPr lang="cs-CZ" sz="1800" b="1" dirty="0" smtClean="0">
                <a:solidFill>
                  <a:srgbClr val="FF0000"/>
                </a:solidFill>
              </a:rPr>
              <a:t>11</a:t>
            </a:r>
            <a:r>
              <a:rPr lang="cs-CZ" sz="1800" b="1" dirty="0" smtClean="0"/>
              <a:t>-izolační vložka</a:t>
            </a:r>
          </a:p>
          <a:p>
            <a:r>
              <a:rPr lang="cs-CZ" sz="1800" b="1" dirty="0" smtClean="0">
                <a:solidFill>
                  <a:srgbClr val="FF0000"/>
                </a:solidFill>
              </a:rPr>
              <a:t>12</a:t>
            </a:r>
            <a:r>
              <a:rPr lang="cs-CZ" sz="1800" b="1" dirty="0" smtClean="0"/>
              <a:t>-železné jádro</a:t>
            </a:r>
          </a:p>
        </p:txBody>
      </p:sp>
      <p:pic>
        <p:nvPicPr>
          <p:cNvPr id="14341" name="Picture 5" descr="C:\Documents and Settings\elsner_jan\Plocha\pr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214422"/>
            <a:ext cx="3786214" cy="5379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88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16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76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72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32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12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32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76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440"/>
                            </p:stCondLst>
                            <p:childTnLst>
                              <p:par>
                                <p:cTn id="7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160"/>
                            </p:stCondLst>
                            <p:childTnLst>
                              <p:par>
                                <p:cTn id="7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458200" cy="800120"/>
          </a:xfrm>
          <a:solidFill>
            <a:srgbClr val="FFC000"/>
          </a:solidFill>
        </p:spPr>
        <p:txBody>
          <a:bodyPr/>
          <a:lstStyle/>
          <a:p>
            <a:pPr>
              <a:defRPr/>
            </a:pPr>
            <a:r>
              <a:rPr lang="cs-CZ" dirty="0" smtClean="0">
                <a:solidFill>
                  <a:srgbClr val="FF0000"/>
                </a:solidFill>
              </a:rPr>
              <a:t>PRŮBĚH NAPĚTÍ A PROUDU NA </a:t>
            </a:r>
            <a:r>
              <a:rPr lang="cs-CZ" dirty="0" err="1" smtClean="0">
                <a:solidFill>
                  <a:srgbClr val="FF0000"/>
                </a:solidFill>
              </a:rPr>
              <a:t>zc</a:t>
            </a:r>
            <a:r>
              <a:rPr lang="cs-CZ" dirty="0" smtClean="0">
                <a:solidFill>
                  <a:srgbClr val="FF0000"/>
                </a:solidFill>
              </a:rPr>
              <a:t> MEZI DVĚMA SEPNUTÍMI PŘERUŠOVAČE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214313" y="1428750"/>
            <a:ext cx="3643312" cy="5072063"/>
          </a:xfrm>
        </p:spPr>
        <p:txBody>
          <a:bodyPr/>
          <a:lstStyle/>
          <a:p>
            <a:r>
              <a:rPr lang="cs-CZ" sz="1600" b="1" dirty="0" smtClean="0"/>
              <a:t>Bod </a:t>
            </a:r>
            <a:r>
              <a:rPr lang="cs-CZ" sz="1600" b="1" dirty="0" smtClean="0">
                <a:solidFill>
                  <a:srgbClr val="FF0000"/>
                </a:solidFill>
              </a:rPr>
              <a:t>0 a </a:t>
            </a:r>
            <a:r>
              <a:rPr lang="cs-CZ" sz="1600" b="1" dirty="0" err="1" smtClean="0">
                <a:solidFill>
                  <a:srgbClr val="FF0000"/>
                </a:solidFill>
              </a:rPr>
              <a:t>A</a:t>
            </a:r>
            <a:r>
              <a:rPr lang="cs-CZ" sz="1600" b="1" dirty="0" smtClean="0">
                <a:solidFill>
                  <a:srgbClr val="FF0000"/>
                </a:solidFill>
              </a:rPr>
              <a:t>- </a:t>
            </a:r>
            <a:r>
              <a:rPr lang="cs-CZ" sz="1600" b="1" dirty="0" smtClean="0"/>
              <a:t>sepnutí kontaktu přerušovače.</a:t>
            </a:r>
          </a:p>
          <a:p>
            <a:r>
              <a:rPr lang="cs-CZ" sz="1600" b="1" dirty="0" smtClean="0"/>
              <a:t>Proud,tekoucí primárním vinutím </a:t>
            </a:r>
            <a:r>
              <a:rPr lang="cs-CZ" sz="1600" b="1" dirty="0" smtClean="0">
                <a:solidFill>
                  <a:srgbClr val="FF0000"/>
                </a:solidFill>
              </a:rPr>
              <a:t>i1 </a:t>
            </a:r>
            <a:r>
              <a:rPr lang="cs-CZ" sz="1600" b="1" dirty="0" smtClean="0"/>
              <a:t>až do bodu </a:t>
            </a:r>
            <a:r>
              <a:rPr lang="cs-CZ" sz="1600" b="1" dirty="0" smtClean="0">
                <a:solidFill>
                  <a:srgbClr val="FF0000"/>
                </a:solidFill>
              </a:rPr>
              <a:t>A </a:t>
            </a:r>
            <a:r>
              <a:rPr lang="cs-CZ" sz="1600" b="1" dirty="0" smtClean="0"/>
              <a:t>vzrůstá.První fáze vybíjecího pochodu-bod </a:t>
            </a:r>
            <a:r>
              <a:rPr lang="cs-CZ" sz="1600" b="1" dirty="0" smtClean="0">
                <a:solidFill>
                  <a:srgbClr val="FF0000"/>
                </a:solidFill>
              </a:rPr>
              <a:t>A-B,</a:t>
            </a:r>
            <a:r>
              <a:rPr lang="cs-CZ" sz="1600" b="1" dirty="0" smtClean="0">
                <a:solidFill>
                  <a:schemeClr val="tx1"/>
                </a:solidFill>
              </a:rPr>
              <a:t>př</a:t>
            </a:r>
            <a:r>
              <a:rPr lang="cs-CZ" sz="1600" b="1" dirty="0" smtClean="0"/>
              <a:t>eskok jiskry.Při napětí </a:t>
            </a:r>
            <a:r>
              <a:rPr lang="cs-CZ" sz="1600" b="1" dirty="0" smtClean="0">
                <a:solidFill>
                  <a:srgbClr val="FF0000"/>
                </a:solidFill>
              </a:rPr>
              <a:t>U2 p </a:t>
            </a:r>
            <a:r>
              <a:rPr lang="cs-CZ" sz="1600" b="1" dirty="0" smtClean="0"/>
              <a:t>dochází k průrazu mezi elektrodami svíčky.První část výboje se nazývá kapacitní.Mezi body </a:t>
            </a:r>
            <a:r>
              <a:rPr lang="cs-CZ" sz="1600" b="1" dirty="0" smtClean="0">
                <a:solidFill>
                  <a:srgbClr val="FF0000"/>
                </a:solidFill>
              </a:rPr>
              <a:t>C a  D </a:t>
            </a:r>
            <a:r>
              <a:rPr lang="cs-CZ" sz="1600" b="1" dirty="0" smtClean="0"/>
              <a:t>vzniká indukční  část výboje,do kterého je převedena větší část energie,nashromážděná v soustavě.Na konci indukčního výboje může dojít i ke vzrůstu sekundárního napětí,a to tím více,čím vyšší je tlak ve válci.Úsek mezi body </a:t>
            </a:r>
            <a:r>
              <a:rPr lang="cs-CZ" sz="1600" b="1" dirty="0" smtClean="0">
                <a:solidFill>
                  <a:srgbClr val="FF0000"/>
                </a:solidFill>
              </a:rPr>
              <a:t>D a E  </a:t>
            </a:r>
            <a:r>
              <a:rPr lang="cs-CZ" sz="1600" b="1" dirty="0" smtClean="0"/>
              <a:t>jsou tlumené kmity,které by byly v soustavě od počátku,pokud by nedošlo k průrazu .Na zapalování již nemají vliv,musí však skončit dříve,než dojde k novému sepnutí kontaktu.</a:t>
            </a:r>
          </a:p>
          <a:p>
            <a:endParaRPr lang="cs-CZ" dirty="0" smtClean="0"/>
          </a:p>
        </p:txBody>
      </p:sp>
      <p:pic>
        <p:nvPicPr>
          <p:cNvPr id="15365" name="Picture 5" descr="C:\Documents and Settings\elsner_jan\Plocha\pr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5034" y="1285860"/>
            <a:ext cx="4748511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4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571604" y="500042"/>
            <a:ext cx="6053150" cy="838200"/>
          </a:xfrm>
          <a:solidFill>
            <a:srgbClr val="FFC000"/>
          </a:solidFill>
        </p:spPr>
        <p:txBody>
          <a:bodyPr/>
          <a:lstStyle/>
          <a:p>
            <a:pPr>
              <a:defRPr/>
            </a:pPr>
            <a:r>
              <a:rPr lang="cs-CZ" dirty="0" smtClean="0">
                <a:solidFill>
                  <a:srgbClr val="FF0000"/>
                </a:solidFill>
              </a:rPr>
              <a:t>HLAVNÍ ČÁSTI ROZDĚLOVAČE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6388" name="Picture 4" descr="C:\Documents and Settings\elsner_jan\Plocha\pr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8286808" cy="4889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43240" y="142852"/>
            <a:ext cx="1928826" cy="5207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KONDENZÁTOR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57158" y="1071546"/>
            <a:ext cx="3286148" cy="5072098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Funkce kondenzátoru-</a:t>
            </a:r>
            <a:r>
              <a:rPr lang="cs-CZ" b="1" dirty="0" smtClean="0">
                <a:solidFill>
                  <a:schemeClr val="tx1"/>
                </a:solidFill>
              </a:rPr>
              <a:t>při sepnutém kontaktu je zkratován,vybije se  a je na něm nulové napětí.Při rozpojení kontaktu vzniká změnou proudu důsledkem vlastní indukce napěťový impulz na primární části.Při vyřazení kondenzátoru by vznikl mezi kontakty oblouk,který je při jeho správné funkci potlačen a je sveden na kostru.Nabíjí se pulzem,který vzniká na </a:t>
            </a:r>
            <a:r>
              <a:rPr lang="cs-CZ" b="1" dirty="0" err="1" smtClean="0">
                <a:solidFill>
                  <a:schemeClr val="tx1"/>
                </a:solidFill>
              </a:rPr>
              <a:t>primáru</a:t>
            </a:r>
            <a:r>
              <a:rPr lang="cs-CZ" b="1" dirty="0" smtClean="0">
                <a:solidFill>
                  <a:schemeClr val="tx1"/>
                </a:solidFill>
              </a:rPr>
              <a:t> rozpojením kontaktu a tím zabrání vzniku oblouku a přeruší se tok proudu primárním vinutím.Magnetické pole rychle zanikne,na sekundárním vinutí se naindukuje vysoké napětí pro vznik jiskry,na primární straně se vlastní indukcí objeví impulz ,který nabíjí kondenzátor napětím  250-400 </a:t>
            </a:r>
            <a:r>
              <a:rPr lang="cs-CZ" b="1" dirty="0" err="1" smtClean="0">
                <a:solidFill>
                  <a:schemeClr val="tx1"/>
                </a:solidFill>
              </a:rPr>
              <a:t>V</a:t>
            </a:r>
            <a:r>
              <a:rPr lang="cs-CZ" b="1" dirty="0" smtClean="0">
                <a:solidFill>
                  <a:schemeClr val="tx1"/>
                </a:solidFill>
              </a:rPr>
              <a:t>.Po odeznění impulzu je kondenzátor nabitý a začíná se vybíjet přes primární vinutí,v cívce se tvoří </a:t>
            </a:r>
            <a:r>
              <a:rPr lang="cs-CZ" b="1" dirty="0" err="1" smtClean="0">
                <a:solidFill>
                  <a:schemeClr val="tx1"/>
                </a:solidFill>
              </a:rPr>
              <a:t>mag.pole.Po</a:t>
            </a:r>
            <a:r>
              <a:rPr lang="cs-CZ" b="1" dirty="0" smtClean="0">
                <a:solidFill>
                  <a:schemeClr val="tx1"/>
                </a:solidFill>
              </a:rPr>
              <a:t> vybití kondenzátoru pole zaniká.Proces nabíjení ,vybíjení a indukce se stále opakuje-vznikají napěťové pulzy.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785794"/>
            <a:ext cx="3714776" cy="246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214818"/>
            <a:ext cx="3786214" cy="254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álný popisek 6"/>
          <p:cNvSpPr/>
          <p:nvPr/>
        </p:nvSpPr>
        <p:spPr>
          <a:xfrm>
            <a:off x="5929322" y="142852"/>
            <a:ext cx="2000264" cy="642942"/>
          </a:xfrm>
          <a:prstGeom prst="wedgeEllipseCallout">
            <a:avLst>
              <a:gd name="adj1" fmla="val -73854"/>
              <a:gd name="adj2" fmla="val 1817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rgbClr val="FF0000"/>
                </a:solidFill>
              </a:rPr>
              <a:t>Pozvolný pokles proudu,zapojení bez </a:t>
            </a:r>
            <a:r>
              <a:rPr lang="cs-CZ" sz="1200" dirty="0" err="1" smtClean="0">
                <a:solidFill>
                  <a:srgbClr val="FF0000"/>
                </a:solidFill>
              </a:rPr>
              <a:t>kond</a:t>
            </a:r>
            <a:r>
              <a:rPr lang="cs-CZ" sz="1200" dirty="0" smtClean="0">
                <a:solidFill>
                  <a:srgbClr val="FF0000"/>
                </a:solidFill>
              </a:rPr>
              <a:t>.</a:t>
            </a:r>
            <a:endParaRPr lang="cs-CZ" sz="1200" dirty="0">
              <a:solidFill>
                <a:srgbClr val="FF0000"/>
              </a:solidFill>
            </a:endParaRPr>
          </a:p>
        </p:txBody>
      </p:sp>
      <p:sp>
        <p:nvSpPr>
          <p:cNvPr id="8" name="Oválný popisek 7"/>
          <p:cNvSpPr/>
          <p:nvPr/>
        </p:nvSpPr>
        <p:spPr>
          <a:xfrm>
            <a:off x="5643570" y="3357562"/>
            <a:ext cx="2071702" cy="714380"/>
          </a:xfrm>
          <a:prstGeom prst="wedgeEllipseCallout">
            <a:avLst>
              <a:gd name="adj1" fmla="val -55226"/>
              <a:gd name="adj2" fmla="val 19437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rgbClr val="FF0000"/>
                </a:solidFill>
              </a:rPr>
              <a:t>Rychlý pokles proudu,zapojení s </a:t>
            </a:r>
            <a:r>
              <a:rPr lang="cs-CZ" sz="1200" dirty="0" err="1" smtClean="0">
                <a:solidFill>
                  <a:srgbClr val="FF0000"/>
                </a:solidFill>
              </a:rPr>
              <a:t>kond</a:t>
            </a:r>
            <a:r>
              <a:rPr lang="cs-CZ" sz="1200" dirty="0" smtClean="0">
                <a:solidFill>
                  <a:srgbClr val="FF0000"/>
                </a:solidFill>
              </a:rPr>
              <a:t>.</a:t>
            </a:r>
            <a:endParaRPr lang="cs-CZ" sz="1200" dirty="0">
              <a:solidFill>
                <a:srgbClr val="FF0000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5929322" y="1500174"/>
            <a:ext cx="1071570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Sepnutí kontaktu</a:t>
            </a:r>
            <a:endParaRPr lang="cs-CZ" sz="1000" dirty="0">
              <a:solidFill>
                <a:srgbClr val="FF0000"/>
              </a:solidFill>
            </a:endParaRPr>
          </a:p>
        </p:txBody>
      </p:sp>
      <p:cxnSp>
        <p:nvCxnSpPr>
          <p:cNvPr id="11" name="Přímá spojovací šipka 10"/>
          <p:cNvCxnSpPr/>
          <p:nvPr/>
        </p:nvCxnSpPr>
        <p:spPr>
          <a:xfrm rot="10800000" flipV="1">
            <a:off x="4929190" y="1785926"/>
            <a:ext cx="1000132" cy="250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a 12"/>
          <p:cNvSpPr/>
          <p:nvPr/>
        </p:nvSpPr>
        <p:spPr>
          <a:xfrm>
            <a:off x="6000760" y="2214554"/>
            <a:ext cx="1143008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smtClean="0">
                <a:solidFill>
                  <a:srgbClr val="FF0000"/>
                </a:solidFill>
              </a:rPr>
              <a:t>Rozepnutí kontaktu</a:t>
            </a:r>
            <a:endParaRPr lang="cs-CZ" sz="1100" dirty="0">
              <a:solidFill>
                <a:srgbClr val="FF0000"/>
              </a:solidFill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 rot="10800000">
            <a:off x="5500694" y="2000240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7" grpId="0" animBg="1"/>
      <p:bldP spid="8" grpId="0" animBg="1"/>
      <p:bldP spid="9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71670" y="142852"/>
            <a:ext cx="4357718" cy="520700"/>
          </a:xfrm>
          <a:solidFill>
            <a:srgbClr val="FFC000"/>
          </a:solidFill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REGULACE ÚHLU PŘEDSTIHU ZÁŽEHU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00034" y="1214422"/>
            <a:ext cx="3008313" cy="4800600"/>
          </a:xfrm>
        </p:spPr>
        <p:txBody>
          <a:bodyPr/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Podtlaková regulace-</a:t>
            </a:r>
            <a:r>
              <a:rPr lang="cs-CZ" sz="1200" b="1" dirty="0" smtClean="0">
                <a:solidFill>
                  <a:schemeClr val="tx1"/>
                </a:solidFill>
              </a:rPr>
              <a:t>reaguje na změny podtlaku v sacím potrubí.Základním parametrem je zatížení motoru.Je tvořena pouzdrem,které rozděluje membrána.Pohyb membrány je přenášen na otočnou desku táhlem.Pohyb otočné desky je omezen zarážkou a je proti směru točení vačky-předstih se zvětšuje.</a:t>
            </a:r>
          </a:p>
          <a:p>
            <a:endParaRPr lang="cs-CZ" sz="1200" b="1" dirty="0" smtClean="0">
              <a:solidFill>
                <a:schemeClr val="tx1"/>
              </a:solidFill>
            </a:endParaRPr>
          </a:p>
          <a:p>
            <a:r>
              <a:rPr lang="cs-CZ" sz="1200" b="1" dirty="0" smtClean="0">
                <a:solidFill>
                  <a:srgbClr val="FF0000"/>
                </a:solidFill>
              </a:rPr>
              <a:t>Odstředivá regulace-</a:t>
            </a:r>
            <a:r>
              <a:rPr lang="cs-CZ" sz="1200" b="1" dirty="0" smtClean="0">
                <a:solidFill>
                  <a:schemeClr val="tx1"/>
                </a:solidFill>
              </a:rPr>
              <a:t>na nosné desce pevně spojené s hřídelem rozdělovače jsou otočně upevněna dvě odstředivá závaží.Při zvyšování otáček se závaží pohybují ve směru šipek od osy rotace a tento pohyb se přenáší na kulisu,na které je umístěna vačka .Kulisa se s vačkou natáčí po směru točení hřídele rozdělovače-předstih se zvětšuje.Odstředivá závaží jsou v klidové poloze drženy regulačními pružinami.Regulace je ve funkci až při vyšších otáčkách,než jsou volnoběžné.</a:t>
            </a:r>
            <a:endParaRPr lang="cs-CZ" sz="1200" b="1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48556" t="13562" r="34512" b="65272"/>
          <a:stretch>
            <a:fillRect/>
          </a:stretch>
        </p:blipFill>
        <p:spPr bwMode="auto">
          <a:xfrm>
            <a:off x="4857752" y="1214422"/>
            <a:ext cx="2785950" cy="278608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500570"/>
            <a:ext cx="2723937" cy="161079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11" name="Oválný popisek 10"/>
          <p:cNvSpPr/>
          <p:nvPr/>
        </p:nvSpPr>
        <p:spPr>
          <a:xfrm>
            <a:off x="7215206" y="714356"/>
            <a:ext cx="1500198" cy="428628"/>
          </a:xfrm>
          <a:prstGeom prst="wedgeEllipseCallout">
            <a:avLst>
              <a:gd name="adj1" fmla="val -91636"/>
              <a:gd name="adj2" fmla="val 6465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Podtlaková regulace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2" name="Oválný popisek 11"/>
          <p:cNvSpPr/>
          <p:nvPr/>
        </p:nvSpPr>
        <p:spPr>
          <a:xfrm>
            <a:off x="7143768" y="3929066"/>
            <a:ext cx="1571636" cy="428628"/>
          </a:xfrm>
          <a:prstGeom prst="wedgeEllipseCallout">
            <a:avLst>
              <a:gd name="adj1" fmla="val -79014"/>
              <a:gd name="adj2" fmla="val 8189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Odstředivá regulace</a:t>
            </a:r>
            <a:endParaRPr lang="cs-CZ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12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est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490</TotalTime>
  <Words>543</Words>
  <Application>Microsoft Office PowerPoint</Application>
  <PresentationFormat>Předvádění na obrazovce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Cesta</vt:lpstr>
      <vt:lpstr>ZAPALOVACÍ SOUSTAVY</vt:lpstr>
      <vt:lpstr>ROZDĚLENÍ ZAPALOVACÍCH SYSTÉMŮ</vt:lpstr>
      <vt:lpstr>KONVENČNÍ CÍVKOVÉ ZAPALOVÁNÍ</vt:lpstr>
      <vt:lpstr>FUNKCE ZAPALOVÁNÍ</vt:lpstr>
      <vt:lpstr>INDUKČNÍ CÍVKA</vt:lpstr>
      <vt:lpstr>PRŮBĚH NAPĚTÍ A PROUDU NA zc MEZI DVĚMA SEPNUTÍMI PŘERUŠOVAČE</vt:lpstr>
      <vt:lpstr>HLAVNÍ ČÁSTI ROZDĚLOVAČE</vt:lpstr>
      <vt:lpstr>KONDENZÁTOR</vt:lpstr>
      <vt:lpstr>REGULACE ÚHLU PŘEDSTIHU ZÁŽEHU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ZAPALOVACÍ SOUSTAVY</dc:title>
  <dc:creator>Valued Acer Customer</dc:creator>
  <cp:lastModifiedBy>Ucebna_2</cp:lastModifiedBy>
  <cp:revision>55</cp:revision>
  <dcterms:created xsi:type="dcterms:W3CDTF">2010-05-16T08:11:14Z</dcterms:created>
  <dcterms:modified xsi:type="dcterms:W3CDTF">2010-05-20T10:41:16Z</dcterms:modified>
</cp:coreProperties>
</file>