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09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bg>
      <p:bgRef idx="1002">
        <a:schemeClr val="bg2"/>
      </p:bgRef>
    </p:bg>
    <p:spTree>
      <p:nvGrpSpPr>
        <p:cNvPr id="1" name=""/>
        <p:cNvGrpSpPr/>
        <p:nvPr/>
      </p:nvGrpSpPr>
      <p:grpSpPr>
        <a:xfrm>
          <a:off x="0" y="0"/>
          <a:ext cx="0" cy="0"/>
          <a:chOff x="0" y="0"/>
          <a:chExt cx="0" cy="0"/>
        </a:xfrm>
      </p:grpSpPr>
      <p:sp>
        <p:nvSpPr>
          <p:cNvPr id="9" name="Nadpis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cs-CZ" smtClean="0"/>
              <a:t>Klepnutím lze upravit styl předlohy nadpisů.</a:t>
            </a:r>
            <a:endParaRPr kumimoji="0" lang="en-US"/>
          </a:p>
        </p:txBody>
      </p:sp>
      <p:sp>
        <p:nvSpPr>
          <p:cNvPr id="17" name="Podnadpis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cs-CZ" smtClean="0"/>
              <a:t>Klepnutím lze upravit styl předlohy podnadpisů.</a:t>
            </a:r>
            <a:endParaRPr kumimoji="0" lang="en-US"/>
          </a:p>
        </p:txBody>
      </p:sp>
      <p:sp>
        <p:nvSpPr>
          <p:cNvPr id="30" name="Zástupný symbol pro datum 29"/>
          <p:cNvSpPr>
            <a:spLocks noGrp="1"/>
          </p:cNvSpPr>
          <p:nvPr>
            <p:ph type="dt" sz="half" idx="10"/>
          </p:nvPr>
        </p:nvSpPr>
        <p:spPr/>
        <p:txBody>
          <a:bodyPr/>
          <a:lstStyle/>
          <a:p>
            <a:fld id="{312F7F87-4013-4857-BAA7-FF6338CFC24D}" type="datetimeFigureOut">
              <a:rPr lang="cs-CZ" smtClean="0"/>
              <a:t>4.11.2010</a:t>
            </a:fld>
            <a:endParaRPr lang="cs-CZ"/>
          </a:p>
        </p:txBody>
      </p:sp>
      <p:sp>
        <p:nvSpPr>
          <p:cNvPr id="19" name="Zástupný symbol pro zápatí 18"/>
          <p:cNvSpPr>
            <a:spLocks noGrp="1"/>
          </p:cNvSpPr>
          <p:nvPr>
            <p:ph type="ftr" sz="quarter" idx="11"/>
          </p:nvPr>
        </p:nvSpPr>
        <p:spPr/>
        <p:txBody>
          <a:bodyPr/>
          <a:lstStyle/>
          <a:p>
            <a:endParaRPr lang="cs-CZ"/>
          </a:p>
        </p:txBody>
      </p:sp>
      <p:sp>
        <p:nvSpPr>
          <p:cNvPr id="27" name="Zástupný symbol pro číslo snímku 26"/>
          <p:cNvSpPr>
            <a:spLocks noGrp="1"/>
          </p:cNvSpPr>
          <p:nvPr>
            <p:ph type="sldNum" sz="quarter" idx="12"/>
          </p:nvPr>
        </p:nvSpPr>
        <p:spPr/>
        <p:txBody>
          <a:bodyPr/>
          <a:lstStyle/>
          <a:p>
            <a:fld id="{85495923-9E69-4800-8B79-78D397E3495A}" type="slidenum">
              <a:rPr lang="cs-CZ" smtClean="0"/>
              <a:t>‹#›</a:t>
            </a:fld>
            <a:endParaRPr lang="cs-CZ"/>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312F7F87-4013-4857-BAA7-FF6338CFC24D}" type="datetimeFigureOut">
              <a:rPr lang="cs-CZ" smtClean="0"/>
              <a:t>4.11.2010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85495923-9E69-4800-8B79-78D397E3495A}" type="slidenum">
              <a:rPr lang="cs-CZ" smtClean="0"/>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914401"/>
            <a:ext cx="2057400" cy="5211763"/>
          </a:xfrm>
        </p:spPr>
        <p:txBody>
          <a:bodyPr vert="eaVert"/>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a:xfrm>
            <a:off x="457200" y="914401"/>
            <a:ext cx="6019800" cy="5211763"/>
          </a:xfrm>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312F7F87-4013-4857-BAA7-FF6338CFC24D}" type="datetimeFigureOut">
              <a:rPr lang="cs-CZ" smtClean="0"/>
              <a:t>4.11.2010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85495923-9E69-4800-8B79-78D397E3495A}" type="slidenum">
              <a:rPr lang="cs-CZ" smtClean="0"/>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obsah 2"/>
          <p:cNvSpPr>
            <a:spLocks noGrp="1"/>
          </p:cNvSpPr>
          <p:nvPr>
            <p:ph idx="1"/>
          </p:nvPr>
        </p:nvSpPr>
        <p:spPr/>
        <p:txBody>
          <a:body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312F7F87-4013-4857-BAA7-FF6338CFC24D}" type="datetimeFigureOut">
              <a:rPr lang="cs-CZ" smtClean="0"/>
              <a:t>4.11.2010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85495923-9E69-4800-8B79-78D397E3495A}" type="slidenum">
              <a:rPr lang="cs-CZ" smtClean="0"/>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bg>
      <p:bgRef idx="1002">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cs-CZ" smtClean="0"/>
              <a:t>Klepnutím lze upravit styly předlohy textu.</a:t>
            </a:r>
          </a:p>
        </p:txBody>
      </p:sp>
      <p:sp>
        <p:nvSpPr>
          <p:cNvPr id="4" name="Zástupný symbol pro datum 3"/>
          <p:cNvSpPr>
            <a:spLocks noGrp="1"/>
          </p:cNvSpPr>
          <p:nvPr>
            <p:ph type="dt" sz="half" idx="10"/>
          </p:nvPr>
        </p:nvSpPr>
        <p:spPr/>
        <p:txBody>
          <a:bodyPr/>
          <a:lstStyle/>
          <a:p>
            <a:fld id="{312F7F87-4013-4857-BAA7-FF6338CFC24D}" type="datetimeFigureOut">
              <a:rPr lang="cs-CZ" smtClean="0"/>
              <a:t>4.11.2010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85495923-9E69-4800-8B79-78D397E3495A}" type="slidenum">
              <a:rPr lang="cs-CZ" smtClean="0"/>
              <a:t>‹#›</a:t>
            </a:fld>
            <a:endParaRPr lang="cs-CZ"/>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229600" cy="1143000"/>
          </a:xfrm>
        </p:spPr>
        <p:txBody>
          <a:bodyPr/>
          <a:lstStyle/>
          <a:p>
            <a:r>
              <a:rPr kumimoji="0" lang="cs-CZ" smtClean="0"/>
              <a:t>Klepnutím lze upravit styl předlohy nadpisů.</a:t>
            </a:r>
            <a:endParaRPr kumimoji="0" lang="en-US"/>
          </a:p>
        </p:txBody>
      </p:sp>
      <p:sp>
        <p:nvSpPr>
          <p:cNvPr id="3" name="Zástupný symbol pro obsah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obsah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p>
            <a:fld id="{312F7F87-4013-4857-BAA7-FF6338CFC24D}" type="datetimeFigureOut">
              <a:rPr lang="cs-CZ" smtClean="0"/>
              <a:t>4.11.2010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85495923-9E69-4800-8B79-78D397E3495A}" type="slidenum">
              <a:rPr lang="cs-CZ" smtClean="0"/>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229600" cy="1143000"/>
          </a:xfrm>
        </p:spPr>
        <p:txBody>
          <a:bodyPr tIns="45720" anchor="b"/>
          <a:lstStyle>
            <a:lvl1pPr>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4" name="Zástupný symbol pro text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5" name="Zástupný symbol pro obsah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6" name="Zástupný symbol pro obsah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7" name="Zástupný symbol pro datum 6"/>
          <p:cNvSpPr>
            <a:spLocks noGrp="1"/>
          </p:cNvSpPr>
          <p:nvPr>
            <p:ph type="dt" sz="half" idx="10"/>
          </p:nvPr>
        </p:nvSpPr>
        <p:spPr/>
        <p:txBody>
          <a:bodyPr/>
          <a:lstStyle/>
          <a:p>
            <a:fld id="{312F7F87-4013-4857-BAA7-FF6338CFC24D}" type="datetimeFigureOut">
              <a:rPr lang="cs-CZ" smtClean="0"/>
              <a:t>4.11.2010</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85495923-9E69-4800-8B79-78D397E3495A}" type="slidenum">
              <a:rPr lang="cs-CZ" smtClean="0"/>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datum 2"/>
          <p:cNvSpPr>
            <a:spLocks noGrp="1"/>
          </p:cNvSpPr>
          <p:nvPr>
            <p:ph type="dt" sz="half" idx="10"/>
          </p:nvPr>
        </p:nvSpPr>
        <p:spPr/>
        <p:txBody>
          <a:bodyPr/>
          <a:lstStyle/>
          <a:p>
            <a:fld id="{312F7F87-4013-4857-BAA7-FF6338CFC24D}" type="datetimeFigureOut">
              <a:rPr lang="cs-CZ" smtClean="0"/>
              <a:t>4.11.2010</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5495923-9E69-4800-8B79-78D397E3495A}" type="slidenum">
              <a:rPr lang="cs-CZ" smtClean="0"/>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312F7F87-4013-4857-BAA7-FF6338CFC24D}" type="datetimeFigureOut">
              <a:rPr lang="cs-CZ" smtClean="0"/>
              <a:t>4.11.2010</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85495923-9E69-4800-8B79-78D397E3495A}" type="slidenum">
              <a:rPr lang="cs-CZ" smtClean="0"/>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cs-CZ" smtClean="0"/>
              <a:t>Klepnutím lze upravit styly předlohy textu.</a:t>
            </a:r>
          </a:p>
        </p:txBody>
      </p:sp>
      <p:sp>
        <p:nvSpPr>
          <p:cNvPr id="4" name="Zástupný symbol pro obsah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p>
            <a:fld id="{312F7F87-4013-4857-BAA7-FF6338CFC24D}" type="datetimeFigureOut">
              <a:rPr lang="cs-CZ" smtClean="0"/>
              <a:t>4.11.2010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85495923-9E69-4800-8B79-78D397E3495A}" type="slidenum">
              <a:rPr lang="cs-CZ" smtClean="0"/>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9" name="Obdélník s odříznutým a zakulaceným jedním rohem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Pravoúhlý trojúhelník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Nadpis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cs-CZ" smtClean="0"/>
              <a:t>Klepnutím lze upravit styl předlohy nadpisů.</a:t>
            </a:r>
            <a:endParaRPr kumimoji="0" lang="en-US"/>
          </a:p>
        </p:txBody>
      </p:sp>
      <p:sp>
        <p:nvSpPr>
          <p:cNvPr id="4" name="Zástupný symbol pro text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cs-CZ" smtClean="0"/>
              <a:t>Klepnutím lze upravit styly předlohy textu.</a:t>
            </a:r>
          </a:p>
        </p:txBody>
      </p:sp>
      <p:sp>
        <p:nvSpPr>
          <p:cNvPr id="5" name="Zástupný symbol pro datum 4"/>
          <p:cNvSpPr>
            <a:spLocks noGrp="1"/>
          </p:cNvSpPr>
          <p:nvPr>
            <p:ph type="dt" sz="half" idx="10"/>
          </p:nvPr>
        </p:nvSpPr>
        <p:spPr/>
        <p:txBody>
          <a:bodyPr/>
          <a:lstStyle/>
          <a:p>
            <a:fld id="{312F7F87-4013-4857-BAA7-FF6338CFC24D}" type="datetimeFigureOut">
              <a:rPr lang="cs-CZ" smtClean="0"/>
              <a:t>4.11.2010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a:xfrm>
            <a:off x="8077200" y="6356350"/>
            <a:ext cx="609600" cy="365125"/>
          </a:xfrm>
        </p:spPr>
        <p:txBody>
          <a:bodyPr/>
          <a:lstStyle/>
          <a:p>
            <a:fld id="{85495923-9E69-4800-8B79-78D397E3495A}" type="slidenum">
              <a:rPr lang="cs-CZ" smtClean="0"/>
              <a:t>‹#›</a:t>
            </a:fld>
            <a:endParaRPr lang="cs-CZ"/>
          </a:p>
        </p:txBody>
      </p:sp>
      <p:sp>
        <p:nvSpPr>
          <p:cNvPr id="3" name="Zástupný symbol pro obrázek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cs-CZ" smtClean="0"/>
              <a:t>Klepnutím na ikonu přidáte obrázek.</a:t>
            </a:r>
            <a:endParaRPr kumimoji="0" lang="en-US" dirty="0"/>
          </a:p>
        </p:txBody>
      </p:sp>
      <p:sp>
        <p:nvSpPr>
          <p:cNvPr id="10" name="Volný tvar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Volný tvar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Volný tvar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Volný tvar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Zástupný symbol pro nadpis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cs-CZ" smtClean="0"/>
              <a:t>Klepnutím lze upravit styl předlohy nadpisů.</a:t>
            </a:r>
            <a:endParaRPr kumimoji="0" lang="en-US"/>
          </a:p>
        </p:txBody>
      </p:sp>
      <p:sp>
        <p:nvSpPr>
          <p:cNvPr id="30" name="Zástupný symbol pro text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cs-CZ" smtClean="0"/>
              <a:t>Klepnutím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
        <p:nvSpPr>
          <p:cNvPr id="10" name="Zástupný symbol pro datum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12F7F87-4013-4857-BAA7-FF6338CFC24D}" type="datetimeFigureOut">
              <a:rPr lang="cs-CZ" smtClean="0"/>
              <a:t>4.11.2010</a:t>
            </a:fld>
            <a:endParaRPr lang="cs-CZ"/>
          </a:p>
        </p:txBody>
      </p:sp>
      <p:sp>
        <p:nvSpPr>
          <p:cNvPr id="22" name="Zástupný symbol pro zápatí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cs-CZ"/>
          </a:p>
        </p:txBody>
      </p:sp>
      <p:sp>
        <p:nvSpPr>
          <p:cNvPr id="18" name="Zástupný symbol pro číslo snímku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5495923-9E69-4800-8B79-78D397E3495A}" type="slidenum">
              <a:rPr lang="cs-CZ" smtClean="0"/>
              <a:t>‹#›</a:t>
            </a:fld>
            <a:endParaRPr lang="cs-CZ"/>
          </a:p>
        </p:txBody>
      </p:sp>
      <p:grpSp>
        <p:nvGrpSpPr>
          <p:cNvPr id="2" name="Skupina 1"/>
          <p:cNvGrpSpPr/>
          <p:nvPr/>
        </p:nvGrpSpPr>
        <p:grpSpPr>
          <a:xfrm>
            <a:off x="-19017" y="202408"/>
            <a:ext cx="9180548" cy="649224"/>
            <a:chOff x="-19045" y="216550"/>
            <a:chExt cx="9180548" cy="649224"/>
          </a:xfrm>
        </p:grpSpPr>
        <p:sp>
          <p:nvSpPr>
            <p:cNvPr id="12" name="Volný tvar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Volný tvar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smtClean="0"/>
              <a:t>Silové účinky el. proudu</a:t>
            </a:r>
            <a:br>
              <a:rPr lang="cs-CZ" b="1" dirty="0" smtClean="0"/>
            </a:br>
            <a:endParaRPr lang="cs-CZ" dirty="0"/>
          </a:p>
        </p:txBody>
      </p:sp>
      <p:sp>
        <p:nvSpPr>
          <p:cNvPr id="3" name="Podnadpis 2"/>
          <p:cNvSpPr>
            <a:spLocks noGrp="1"/>
          </p:cNvSpPr>
          <p:nvPr>
            <p:ph type="subTitle" idx="1"/>
          </p:nvPr>
        </p:nvSpPr>
        <p:spPr/>
        <p:txBody>
          <a:bodyPr/>
          <a:lstStyle/>
          <a:p>
            <a:endParaRPr lang="cs-CZ"/>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1520" y="2924944"/>
            <a:ext cx="8291264" cy="146280"/>
          </a:xfrm>
        </p:spPr>
        <p:txBody>
          <a:bodyPr>
            <a:normAutofit fontScale="90000"/>
          </a:bodyPr>
          <a:lstStyle/>
          <a:p>
            <a:r>
              <a:rPr lang="cs-CZ" b="1" dirty="0" smtClean="0"/>
              <a:t>Síla působící v </a:t>
            </a:r>
            <a:r>
              <a:rPr lang="cs-CZ" b="1" dirty="0" smtClean="0"/>
              <a:t>magnetickém </a:t>
            </a:r>
            <a:r>
              <a:rPr lang="cs-CZ" b="1" dirty="0" smtClean="0"/>
              <a:t>poli na vodič ve kterém prochází proud.</a:t>
            </a:r>
            <a:r>
              <a:rPr lang="cs-CZ" dirty="0" smtClean="0"/>
              <a:t/>
            </a:r>
            <a:br>
              <a:rPr lang="cs-CZ" dirty="0" smtClean="0"/>
            </a:br>
            <a:endParaRPr lang="cs-CZ" dirty="0"/>
          </a:p>
        </p:txBody>
      </p:sp>
      <p:sp>
        <p:nvSpPr>
          <p:cNvPr id="3" name="Zástupný symbol pro obsah 2"/>
          <p:cNvSpPr>
            <a:spLocks noGrp="1"/>
          </p:cNvSpPr>
          <p:nvPr>
            <p:ph idx="1"/>
          </p:nvPr>
        </p:nvSpPr>
        <p:spPr>
          <a:xfrm>
            <a:off x="395536" y="2564904"/>
            <a:ext cx="8291264" cy="3759696"/>
          </a:xfrm>
        </p:spPr>
        <p:txBody>
          <a:bodyPr>
            <a:normAutofit/>
          </a:bodyPr>
          <a:lstStyle/>
          <a:p>
            <a:r>
              <a:rPr lang="cs-CZ" sz="2800" dirty="0" smtClean="0"/>
              <a:t>Nejdříve jeden pokus: vložíme-li volně vodič mezi póly trvalého magnetu a připojíme-li ho na el. napětí, tak aby jím procházel el. proud zjistíme, že se o trošku vychýlil.</a:t>
            </a:r>
          </a:p>
          <a:p>
            <a:r>
              <a:rPr lang="cs-CZ" sz="2800" dirty="0" smtClean="0"/>
              <a:t>Příčinou tohoto jevu je to, že </a:t>
            </a:r>
            <a:r>
              <a:rPr lang="cs-CZ" sz="2800" dirty="0" err="1" smtClean="0"/>
              <a:t>mag</a:t>
            </a:r>
            <a:r>
              <a:rPr lang="cs-CZ" sz="2800" dirty="0" smtClean="0"/>
              <a:t>. pole vodiče a </a:t>
            </a:r>
            <a:r>
              <a:rPr lang="cs-CZ" sz="2800" dirty="0" err="1" smtClean="0"/>
              <a:t>mag</a:t>
            </a:r>
            <a:r>
              <a:rPr lang="cs-CZ" sz="2800" dirty="0" smtClean="0"/>
              <a:t>. pole trvalého magnetu na sebe vzájemně působí</a:t>
            </a:r>
            <a:r>
              <a:rPr lang="cs-CZ" sz="2800" dirty="0" smtClean="0"/>
              <a:t>.</a:t>
            </a:r>
            <a:endParaRPr lang="cs-CZ" sz="28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lnSpcReduction="10000"/>
          </a:bodyPr>
          <a:lstStyle/>
          <a:p>
            <a:r>
              <a:rPr lang="cs-CZ" sz="2800" dirty="0" smtClean="0"/>
              <a:t>Vztah pro výpočet této síly zní takto:</a:t>
            </a:r>
          </a:p>
          <a:p>
            <a:r>
              <a:rPr lang="cs-CZ" sz="2800" dirty="0" smtClean="0"/>
              <a:t>F= B*I*l </a:t>
            </a:r>
            <a:r>
              <a:rPr lang="en-GB" sz="2800" dirty="0" smtClean="0"/>
              <a:t>[</a:t>
            </a:r>
            <a:r>
              <a:rPr lang="cs-CZ" sz="2800" dirty="0" smtClean="0"/>
              <a:t>T, A, m</a:t>
            </a:r>
            <a:r>
              <a:rPr lang="en-GB" sz="2800" dirty="0" smtClean="0"/>
              <a:t>]</a:t>
            </a:r>
            <a:endParaRPr lang="cs-CZ" sz="2800" dirty="0" smtClean="0"/>
          </a:p>
          <a:p>
            <a:endParaRPr lang="cs-CZ" sz="2800" dirty="0" smtClean="0"/>
          </a:p>
          <a:p>
            <a:r>
              <a:rPr lang="cs-CZ" sz="2800" dirty="0" smtClean="0"/>
              <a:t>l </a:t>
            </a:r>
            <a:r>
              <a:rPr lang="cs-CZ" sz="2800" dirty="0" smtClean="0"/>
              <a:t>je aktivní délka vodiče</a:t>
            </a:r>
          </a:p>
          <a:p>
            <a:r>
              <a:rPr lang="cs-CZ" sz="2800" dirty="0" smtClean="0"/>
              <a:t>Tento vztah platí jen pokud jsou-li indukční čáry kolmé k vodiči. Nezávisí na tom zda </a:t>
            </a:r>
            <a:r>
              <a:rPr lang="cs-CZ" sz="2800" dirty="0" err="1" smtClean="0"/>
              <a:t>mag</a:t>
            </a:r>
            <a:r>
              <a:rPr lang="cs-CZ" sz="2800" dirty="0" smtClean="0"/>
              <a:t>. pole je vybuzeno trvalým magnetem nebo jiným elektromagnetem.</a:t>
            </a:r>
          </a:p>
          <a:p>
            <a:r>
              <a:rPr lang="cs-CZ" sz="2800" dirty="0" smtClean="0"/>
              <a:t>Jen pro zajímavost tento jev se využívá např. u elektromotorů.</a:t>
            </a:r>
          </a:p>
          <a:p>
            <a:endParaRPr lang="cs-CZ"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smtClean="0"/>
              <a:t>Pravidlo levé ruky pro směr síly</a:t>
            </a:r>
            <a:r>
              <a:rPr lang="cs-CZ" dirty="0" smtClean="0"/>
              <a:t/>
            </a:r>
            <a:br>
              <a:rPr lang="cs-CZ" dirty="0" smtClean="0"/>
            </a:br>
            <a:endParaRPr lang="cs-CZ" dirty="0"/>
          </a:p>
        </p:txBody>
      </p:sp>
      <p:sp>
        <p:nvSpPr>
          <p:cNvPr id="3" name="Zástupný symbol pro obsah 2"/>
          <p:cNvSpPr>
            <a:spLocks noGrp="1"/>
          </p:cNvSpPr>
          <p:nvPr>
            <p:ph idx="1"/>
          </p:nvPr>
        </p:nvSpPr>
        <p:spPr/>
        <p:txBody>
          <a:bodyPr/>
          <a:lstStyle/>
          <a:p>
            <a:r>
              <a:rPr lang="cs-CZ" sz="3200" dirty="0" smtClean="0"/>
              <a:t>Položíme levou ruku pod vodič tak, aby indukční čáry směřovaly do dlaně a prsty ukazovaly směr proudu, Pak nám palec ukáže směr síly.</a:t>
            </a:r>
          </a:p>
          <a:p>
            <a:r>
              <a:rPr lang="cs-CZ" sz="3200" dirty="0" smtClean="0"/>
              <a:t>Uvedený vztah platí jen tehdy jsou-li indukční čáry kolmé k vodiči.</a:t>
            </a:r>
          </a:p>
          <a:p>
            <a:endParaRPr lang="cs-CZ"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err="1" smtClean="0"/>
              <a:t>Lenzovo</a:t>
            </a:r>
            <a:r>
              <a:rPr lang="cs-CZ" b="1" dirty="0" smtClean="0"/>
              <a:t> pravidlo</a:t>
            </a:r>
            <a:r>
              <a:rPr lang="cs-CZ" dirty="0" smtClean="0"/>
              <a:t/>
            </a:r>
            <a:br>
              <a:rPr lang="cs-CZ" dirty="0" smtClean="0"/>
            </a:br>
            <a:endParaRPr lang="cs-CZ" dirty="0"/>
          </a:p>
        </p:txBody>
      </p:sp>
      <p:sp>
        <p:nvSpPr>
          <p:cNvPr id="3" name="Zástupný symbol pro obsah 2"/>
          <p:cNvSpPr>
            <a:spLocks noGrp="1"/>
          </p:cNvSpPr>
          <p:nvPr>
            <p:ph idx="1"/>
          </p:nvPr>
        </p:nvSpPr>
        <p:spPr/>
        <p:txBody>
          <a:bodyPr/>
          <a:lstStyle/>
          <a:p>
            <a:r>
              <a:rPr lang="cs-CZ" sz="2800" dirty="0" smtClean="0"/>
              <a:t>Napětí indukované pohybem má podle </a:t>
            </a:r>
            <a:r>
              <a:rPr lang="cs-CZ" sz="2800" dirty="0" err="1" smtClean="0"/>
              <a:t>Lenzova</a:t>
            </a:r>
            <a:r>
              <a:rPr lang="cs-CZ" sz="2800" dirty="0" smtClean="0"/>
              <a:t> </a:t>
            </a:r>
            <a:r>
              <a:rPr lang="cs-CZ" sz="2800" dirty="0" smtClean="0"/>
              <a:t>pravidla takový směr, aby jím vyvolaný indukovaný proud působil svými silovými účinky proti příčině jeho vzniku.Zkráceně pohybujeme-li vodičem v rovině kolmé k indukčním čarám, síla působící na vodič má vždy opačný směr než je směr rychlosti pohybu. </a:t>
            </a:r>
          </a:p>
          <a:p>
            <a:endParaRPr lang="cs-CZ"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smtClean="0"/>
              <a:t>Síla působící mezi dvěma vodiči</a:t>
            </a:r>
            <a:r>
              <a:rPr lang="cs-CZ" dirty="0" smtClean="0"/>
              <a:t/>
            </a:r>
            <a:br>
              <a:rPr lang="cs-CZ" dirty="0" smtClean="0"/>
            </a:br>
            <a:endParaRPr lang="cs-CZ" dirty="0"/>
          </a:p>
        </p:txBody>
      </p:sp>
      <p:sp>
        <p:nvSpPr>
          <p:cNvPr id="3" name="Zástupný symbol pro obsah 2"/>
          <p:cNvSpPr>
            <a:spLocks noGrp="1"/>
          </p:cNvSpPr>
          <p:nvPr>
            <p:ph idx="1"/>
          </p:nvPr>
        </p:nvSpPr>
        <p:spPr/>
        <p:txBody>
          <a:bodyPr/>
          <a:lstStyle/>
          <a:p>
            <a:r>
              <a:rPr lang="cs-CZ" sz="3200" dirty="0" smtClean="0"/>
              <a:t>Položíme-li vedle sebe dva vodiče v nichž prochází el. proud vytvoří každý kolem sebe magnetické pole. Tyto dvě pole na sebe budou působit silami. a jak???</a:t>
            </a:r>
          </a:p>
          <a:p>
            <a:r>
              <a:rPr lang="cs-CZ" sz="3200" dirty="0" smtClean="0"/>
              <a:t>Je-li směr proudů stejný, vodiče se budou přitahovat, nebo </a:t>
            </a:r>
            <a:r>
              <a:rPr lang="cs-CZ" sz="3200" dirty="0" smtClean="0"/>
              <a:t>odpuzovat </a:t>
            </a:r>
            <a:r>
              <a:rPr lang="cs-CZ" sz="3200" dirty="0" smtClean="0"/>
              <a:t>je-li směr proudů opačný.</a:t>
            </a:r>
          </a:p>
          <a:p>
            <a:endParaRPr lang="cs-CZ"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Vztah pro výpočet velikosti síly</a:t>
            </a:r>
            <a:endParaRPr lang="cs-CZ" dirty="0"/>
          </a:p>
        </p:txBody>
      </p:sp>
      <p:sp>
        <p:nvSpPr>
          <p:cNvPr id="3" name="Zástupný symbol pro obsah 2"/>
          <p:cNvSpPr>
            <a:spLocks noGrp="1"/>
          </p:cNvSpPr>
          <p:nvPr>
            <p:ph idx="1"/>
          </p:nvPr>
        </p:nvSpPr>
        <p:spPr/>
        <p:txBody>
          <a:bodyPr>
            <a:normAutofit/>
          </a:bodyPr>
          <a:lstStyle/>
          <a:p>
            <a:r>
              <a:rPr lang="cs-CZ" sz="3200" dirty="0" smtClean="0"/>
              <a:t>Při </a:t>
            </a:r>
            <a:r>
              <a:rPr lang="cs-CZ" sz="3200" dirty="0" smtClean="0"/>
              <a:t>průchodu jmenovitých proudů je síla velmi malá, tudíž jej můžeme zanedbat, ale při zkratu, kdy tudy mohou téci až 100kA mohou elektrodynamické síly mezi vodiči zničit zařízení. Proto musíme při navrhování s těmito silami počítat.</a:t>
            </a:r>
          </a:p>
          <a:p>
            <a:r>
              <a:rPr lang="cs-CZ" sz="3200" dirty="0" smtClean="0"/>
              <a:t>F= </a:t>
            </a:r>
            <a:r>
              <a:rPr lang="cs-CZ" sz="3200" dirty="0" smtClean="0">
                <a:latin typeface="Symbol" pitchFamily="18" charset="2"/>
              </a:rPr>
              <a:t>m/2p * </a:t>
            </a:r>
            <a:r>
              <a:rPr lang="cs-CZ" sz="3200" dirty="0" smtClean="0">
                <a:latin typeface="+mj-lt"/>
              </a:rPr>
              <a:t>(I1*I2*l) / d</a:t>
            </a:r>
            <a:endParaRPr lang="cs-CZ" sz="3200" dirty="0">
              <a:latin typeface="+mj-lt"/>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ok">
  <a:themeElements>
    <a:clrScheme name="Tok">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Tok">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ok">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TotalTime>
  <Words>334</Words>
  <Application>Microsoft Office PowerPoint</Application>
  <PresentationFormat>Předvádění na obrazovce (4:3)</PresentationFormat>
  <Paragraphs>21</Paragraphs>
  <Slides>7</Slides>
  <Notes>0</Notes>
  <HiddenSlides>0</HiddenSlides>
  <MMClips>0</MMClips>
  <ScaleCrop>false</ScaleCrop>
  <HeadingPairs>
    <vt:vector size="4" baseType="variant">
      <vt:variant>
        <vt:lpstr>Motiv</vt:lpstr>
      </vt:variant>
      <vt:variant>
        <vt:i4>1</vt:i4>
      </vt:variant>
      <vt:variant>
        <vt:lpstr>Nadpisy snímků</vt:lpstr>
      </vt:variant>
      <vt:variant>
        <vt:i4>7</vt:i4>
      </vt:variant>
    </vt:vector>
  </HeadingPairs>
  <TitlesOfParts>
    <vt:vector size="8" baseType="lpstr">
      <vt:lpstr>Tok</vt:lpstr>
      <vt:lpstr>Silové účinky el. proudu </vt:lpstr>
      <vt:lpstr>Síla působící v magnetickém poli na vodič ve kterém prochází proud. </vt:lpstr>
      <vt:lpstr>Snímek 3</vt:lpstr>
      <vt:lpstr>Pravidlo levé ruky pro směr síly </vt:lpstr>
      <vt:lpstr>Lenzovo pravidlo </vt:lpstr>
      <vt:lpstr>Síla působící mezi dvěma vodiči </vt:lpstr>
      <vt:lpstr>Vztah pro výpočet velikosti síly</vt:lpstr>
    </vt:vector>
  </TitlesOfParts>
  <Company>SOŠ a SOU Hradební</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Silové účinky el. proudu </dc:title>
  <dc:creator>jung</dc:creator>
  <cp:lastModifiedBy>jung</cp:lastModifiedBy>
  <cp:revision>1</cp:revision>
  <dcterms:created xsi:type="dcterms:W3CDTF">2010-11-04T08:23:11Z</dcterms:created>
  <dcterms:modified xsi:type="dcterms:W3CDTF">2010-11-04T08:31:26Z</dcterms:modified>
</cp:coreProperties>
</file>