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08" y="-24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Klepnutím lze upravit styl předlohy nadpisů.</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Klepnutím lze upravit styl předlohy podnadpisů.</a:t>
            </a:r>
            <a:endParaRPr lang="cs-CZ"/>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idx="1"/>
          </p:nvPr>
        </p:nvSpPr>
        <p:spPr/>
        <p:txBody>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Klepnutím lze upravit styly předlohy textu.</a:t>
            </a:r>
          </a:p>
        </p:txBody>
      </p:sp>
      <p:sp>
        <p:nvSpPr>
          <p:cNvPr id="4" name="Zástupný symbol pro datum 3"/>
          <p:cNvSpPr>
            <a:spLocks noGrp="1"/>
          </p:cNvSpPr>
          <p:nvPr>
            <p:ph type="dt" sz="half" idx="10"/>
          </p:nvPr>
        </p:nvSpPr>
        <p:spPr/>
        <p:txBody>
          <a:body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8A2481B-5154-415F-B752-558547769AA3}" type="datetimeFigureOut">
              <a:rPr lang="cs-CZ" smtClean="0"/>
              <a:pPr/>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18A2481B-5154-415F-B752-558547769AA3}" type="datetimeFigureOut">
              <a:rPr lang="cs-CZ" smtClean="0"/>
              <a:pPr/>
              <a:t>25.3.2014</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Klepnutím lze upravit styl předlohy nadpisů.</a:t>
            </a:r>
            <a:endParaRPr lang="cs-CZ"/>
          </a:p>
        </p:txBody>
      </p:sp>
      <p:sp>
        <p:nvSpPr>
          <p:cNvPr id="3" name="Zástupný symbol pro datum 2"/>
          <p:cNvSpPr>
            <a:spLocks noGrp="1"/>
          </p:cNvSpPr>
          <p:nvPr>
            <p:ph type="dt" sz="half" idx="10"/>
          </p:nvPr>
        </p:nvSpPr>
        <p:spPr/>
        <p:txBody>
          <a:bodyPr/>
          <a:lstStyle/>
          <a:p>
            <a:fld id="{18A2481B-5154-415F-B752-558547769AA3}" type="datetimeFigureOut">
              <a:rPr lang="cs-CZ" smtClean="0"/>
              <a:pPr/>
              <a:t>25.3.2014</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8A2481B-5154-415F-B752-558547769AA3}" type="datetimeFigureOut">
              <a:rPr lang="cs-CZ" smtClean="0"/>
              <a:pPr/>
              <a:t>25.3.2014</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Klepnutím lze upravit styl předlohy nadpisů.</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8A2481B-5154-415F-B752-558547769AA3}" type="datetimeFigureOut">
              <a:rPr lang="cs-CZ" smtClean="0"/>
              <a:pPr/>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datum 4"/>
          <p:cNvSpPr>
            <a:spLocks noGrp="1"/>
          </p:cNvSpPr>
          <p:nvPr>
            <p:ph type="dt" sz="half" idx="10"/>
          </p:nvPr>
        </p:nvSpPr>
        <p:spPr/>
        <p:txBody>
          <a:bodyPr/>
          <a:lstStyle/>
          <a:p>
            <a:fld id="{18A2481B-5154-415F-B752-558547769AA3}" type="datetimeFigureOut">
              <a:rPr lang="cs-CZ" smtClean="0"/>
              <a:pPr/>
              <a:t>25.3.2014</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20264769-77EF-4CD0-90DE-F7D7F2D423C4}" type="slidenum">
              <a:rPr lang="cs-CZ" smtClean="0"/>
              <a:pPr/>
              <a:t>‹#›</a:t>
            </a:fld>
            <a:endParaRPr lang="cs-C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Klepnutím lze upravit styl předlohy nadpisů.</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8A2481B-5154-415F-B752-558547769AA3}" type="datetimeFigureOut">
              <a:rPr lang="cs-CZ" smtClean="0"/>
              <a:pPr/>
              <a:t>25.3.2014</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0264769-77EF-4CD0-90DE-F7D7F2D423C4}" type="slidenum">
              <a:rPr lang="cs-CZ" smtClean="0"/>
              <a:pPr/>
              <a:t>‹#›</a:t>
            </a:fld>
            <a:endParaRPr lang="cs-C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b="1" dirty="0" smtClean="0"/>
              <a:t>Termochemická konverze</a:t>
            </a:r>
            <a:endParaRPr lang="cs-CZ" dirty="0"/>
          </a:p>
        </p:txBody>
      </p:sp>
      <p:sp>
        <p:nvSpPr>
          <p:cNvPr id="3" name="Podnadpis 2"/>
          <p:cNvSpPr>
            <a:spLocks noGrp="1"/>
          </p:cNvSpPr>
          <p:nvPr>
            <p:ph type="subTitle" idx="1"/>
          </p:nvPr>
        </p:nvSpPr>
        <p:spPr/>
        <p:txBody>
          <a:bodyPr/>
          <a:lstStyle/>
          <a:p>
            <a:endParaRPr lang="cs-CZ"/>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428604"/>
            <a:ext cx="8229600" cy="6072230"/>
          </a:xfrm>
        </p:spPr>
        <p:txBody>
          <a:bodyPr>
            <a:normAutofit fontScale="85000" lnSpcReduction="20000"/>
          </a:bodyPr>
          <a:lstStyle/>
          <a:p>
            <a:r>
              <a:rPr lang="cs-CZ" dirty="0" smtClean="0"/>
              <a:t>V závislosti na dosažené teplotě, lze při pyrolytickém procesu pozorovat řadu dějů, které je možné pro jednoduchost rozdělit do 3 teplotních intervalů. V oblasti teplot do 200°C dochází k sušení a tvorbě vodní páry fyzikálním odštěpením vody. Tyto procesy jsou silně endotermické. V rozmezí teplot 200 až 500°C následuje oblast tzv. suché destilace. Zde nastává ve značné míře odštěpení bočních řetězců z vysokomolekulárních organických látek a přeměna makromolekulárních struktur na plynné a kapalné organické produkty a pevný uhlík. Ve fázi tvorby plynu v oblasti teplot 500 až 1200°C jsou produkty vzniklé suchou destilací dále štěpeny a transformovány. Přitom jak z pevného uhlíku, tak i z kapalných organických látek vznikají stabilní plyny, jako je H</a:t>
            </a:r>
            <a:r>
              <a:rPr lang="cs-CZ" baseline="-25000" dirty="0" smtClean="0"/>
              <a:t>2</a:t>
            </a:r>
            <a:r>
              <a:rPr lang="cs-CZ" dirty="0" smtClean="0"/>
              <a:t>, CO, CO</a:t>
            </a:r>
            <a:r>
              <a:rPr lang="cs-CZ" baseline="-25000" dirty="0" smtClean="0"/>
              <a:t>2</a:t>
            </a:r>
            <a:r>
              <a:rPr lang="cs-CZ" dirty="0" smtClean="0"/>
              <a:t> a CH</a:t>
            </a:r>
            <a:r>
              <a:rPr lang="cs-CZ" baseline="-25000" dirty="0" smtClean="0"/>
              <a:t>4</a:t>
            </a:r>
            <a:r>
              <a:rPr lang="cs-CZ" dirty="0" smtClean="0"/>
              <a:t>. Produkty </a:t>
            </a:r>
            <a:r>
              <a:rPr lang="cs-CZ" dirty="0" err="1" smtClean="0"/>
              <a:t>pyrolýzního</a:t>
            </a:r>
            <a:r>
              <a:rPr lang="cs-CZ" dirty="0" smtClean="0"/>
              <a:t> rozkladu kusového dřeva jsou uvedeny v tabulce níže.</a:t>
            </a:r>
          </a:p>
          <a:p>
            <a:endParaRPr lang="cs-CZ"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714356"/>
            <a:ext cx="8229600" cy="5411807"/>
          </a:xfrm>
        </p:spPr>
        <p:txBody>
          <a:bodyPr>
            <a:normAutofit fontScale="92500" lnSpcReduction="10000"/>
          </a:bodyPr>
          <a:lstStyle/>
          <a:p>
            <a:r>
              <a:rPr lang="cs-CZ" dirty="0" smtClean="0"/>
              <a:t>Zahříváním dřeva bez přístupu vzduchu nezačne hořet pevný uhlík z něhož se skládá zbytek dřeva pokud teplota nedosáhne na teplotu hoření uhlíku–vznikne dřevěné uhlí, které se využívá například ke kování, jako palivo pro grilování (dřevěné uhlí je totiž čistý uhlík a tedy produktem spalování je pouze CO</a:t>
            </a:r>
            <a:r>
              <a:rPr lang="cs-CZ" baseline="-25000" dirty="0" smtClean="0"/>
              <a:t>2</a:t>
            </a:r>
            <a:r>
              <a:rPr lang="cs-CZ" dirty="0" smtClean="0"/>
              <a:t>, který je bezbarvý a </a:t>
            </a:r>
            <a:r>
              <a:rPr lang="cs-CZ" dirty="0" err="1" smtClean="0"/>
              <a:t>bezzápachu</a:t>
            </a:r>
            <a:r>
              <a:rPr lang="cs-CZ" dirty="0" smtClean="0"/>
              <a:t>, což je při opékání to nejpodstatnější, pokud by se topilo dřevem tak vlivem velkého prchavého podílu by oheň dýmil a jeho kouř by obsahoval velice mnoho pro přípravu jídla nežádoucích látek) nebo i jako hnojivo.</a:t>
            </a:r>
          </a:p>
          <a:p>
            <a:endParaRPr lang="cs-CZ"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normAutofit fontScale="92500" lnSpcReduction="20000"/>
          </a:bodyPr>
          <a:lstStyle/>
          <a:p>
            <a:endParaRPr lang="cs-CZ" dirty="0" smtClean="0"/>
          </a:p>
          <a:p>
            <a:endParaRPr lang="cs-CZ" dirty="0" smtClean="0"/>
          </a:p>
          <a:p>
            <a:endParaRPr lang="cs-CZ" dirty="0" smtClean="0"/>
          </a:p>
          <a:p>
            <a:endParaRPr lang="cs-CZ" dirty="0" smtClean="0"/>
          </a:p>
          <a:p>
            <a:endParaRPr lang="cs-CZ" dirty="0" smtClean="0"/>
          </a:p>
          <a:p>
            <a:r>
              <a:rPr lang="cs-CZ" dirty="0" smtClean="0"/>
              <a:t>Tabulka </a:t>
            </a:r>
            <a:r>
              <a:rPr lang="cs-CZ" dirty="0" smtClean="0"/>
              <a:t>ukazuje produkty rozpadu dřeva při pyrolýze za dokonalých podmínek. Při běžném </a:t>
            </a:r>
            <a:r>
              <a:rPr lang="cs-CZ" dirty="0" err="1" smtClean="0"/>
              <a:t>pyrolýzním</a:t>
            </a:r>
            <a:r>
              <a:rPr lang="cs-CZ" dirty="0" smtClean="0"/>
              <a:t> rozpadu je množství vzniklého uhlí nižší, přibližně 10%, zvýší se tedy poměr vzniklých plynných produktů.</a:t>
            </a:r>
          </a:p>
          <a:p>
            <a:endParaRPr lang="cs-CZ" dirty="0"/>
          </a:p>
        </p:txBody>
      </p:sp>
      <p:pic>
        <p:nvPicPr>
          <p:cNvPr id="4" name="Picture 2"/>
          <p:cNvPicPr>
            <a:picLocks noChangeAspect="1" noChangeArrowheads="1"/>
          </p:cNvPicPr>
          <p:nvPr/>
        </p:nvPicPr>
        <p:blipFill>
          <a:blip r:embed="rId2" cstate="print"/>
          <a:srcRect l="15366" t="18055" r="16827" b="28271"/>
          <a:stretch>
            <a:fillRect/>
          </a:stretch>
        </p:blipFill>
        <p:spPr bwMode="auto">
          <a:xfrm>
            <a:off x="428596" y="142852"/>
            <a:ext cx="8143932" cy="3626130"/>
          </a:xfrm>
          <a:prstGeom prst="rect">
            <a:avLst/>
          </a:prstGeom>
          <a:noFill/>
          <a:ln w="9525">
            <a:noFill/>
            <a:miter lim="800000"/>
            <a:headEnd/>
            <a:tailEnd/>
          </a:ln>
          <a:effec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smtClean="0"/>
              <a:t>Termochemická konverze</a:t>
            </a:r>
            <a:endParaRPr lang="cs-CZ" dirty="0"/>
          </a:p>
        </p:txBody>
      </p:sp>
      <p:sp>
        <p:nvSpPr>
          <p:cNvPr id="3" name="Zástupný symbol pro obsah 2"/>
          <p:cNvSpPr>
            <a:spLocks noGrp="1"/>
          </p:cNvSpPr>
          <p:nvPr>
            <p:ph idx="1"/>
          </p:nvPr>
        </p:nvSpPr>
        <p:spPr/>
        <p:txBody>
          <a:bodyPr/>
          <a:lstStyle/>
          <a:p>
            <a:r>
              <a:rPr lang="cs-CZ" dirty="0" smtClean="0"/>
              <a:t>(suchý proces) do této skupiny konverze biomasy patří spalování, zplyňování a pyrolýza</a:t>
            </a:r>
            <a:endParaRPr lang="cs-CZ"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Spalování</a:t>
            </a:r>
            <a:endParaRPr lang="cs-CZ" dirty="0"/>
          </a:p>
        </p:txBody>
      </p:sp>
      <p:sp>
        <p:nvSpPr>
          <p:cNvPr id="3" name="Zástupný symbol pro obsah 2"/>
          <p:cNvSpPr>
            <a:spLocks noGrp="1"/>
          </p:cNvSpPr>
          <p:nvPr>
            <p:ph idx="1"/>
          </p:nvPr>
        </p:nvSpPr>
        <p:spPr/>
        <p:txBody>
          <a:bodyPr>
            <a:normAutofit/>
          </a:bodyPr>
          <a:lstStyle/>
          <a:p>
            <a:r>
              <a:rPr lang="cs-CZ" dirty="0" smtClean="0"/>
              <a:t>Při spalováním hoří pevný uhlík případně vodík obsažený v palivu i unikající plynné látky z biomasy ve společném prostoru (topeniště). Vzduch je pokud možno přiváděn ve všech částech topeniště. Některé chemické reakce organických prvků s kyslíkem při hoření </a:t>
            </a:r>
          </a:p>
          <a:p>
            <a:endParaRPr lang="cs-C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Zplyňování</a:t>
            </a:r>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Při zplyňování (nedokonalé spalování) hoří pevný uhlík obsažený v palivu v jiné častí spalovacího zařízení než unikající plynné produkty (ty není nutné ihned spalovat, ale mohou se odvádět a využívat mimo zplyňovací </a:t>
            </a:r>
            <a:r>
              <a:rPr lang="cs-CZ" dirty="0" smtClean="0"/>
              <a:t>zařízeni). </a:t>
            </a:r>
            <a:r>
              <a:rPr lang="cs-CZ" dirty="0" smtClean="0"/>
              <a:t>Na obrázku níže je zjednodušený řez </a:t>
            </a:r>
            <a:r>
              <a:rPr lang="cs-CZ" b="1" dirty="0" smtClean="0"/>
              <a:t>teplovodním zplyňovacím kotlem</a:t>
            </a:r>
            <a:r>
              <a:rPr lang="cs-CZ" dirty="0" smtClean="0"/>
              <a:t> s pevným ložem na ohřev vody pro ústřední vytápění, ve kterém je palivem kusové dřevo. Do horní komory, která je zároveň i zásobníkem paliva je přiváděn vzduch jehož množství je </a:t>
            </a:r>
            <a:r>
              <a:rPr lang="cs-CZ" b="1" dirty="0" err="1" smtClean="0"/>
              <a:t>podstechiometrické</a:t>
            </a:r>
            <a:r>
              <a:rPr lang="cs-CZ" dirty="0" smtClean="0"/>
              <a:t>.</a:t>
            </a:r>
            <a:endParaRPr lang="cs-CZ" dirty="0" smtClean="0"/>
          </a:p>
          <a:p>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p:txBody>
          <a:bodyPr>
            <a:normAutofit fontScale="92500" lnSpcReduction="20000"/>
          </a:bodyPr>
          <a:lstStyle/>
          <a:p>
            <a:r>
              <a:rPr lang="cs-CZ" dirty="0" smtClean="0"/>
              <a:t>Zde </a:t>
            </a:r>
            <a:r>
              <a:rPr lang="cs-CZ" dirty="0" smtClean="0"/>
              <a:t>hoří především uhlík na CO (typický produkt nedokonalého spalování–druhá rovnice uvedená v) a CO</a:t>
            </a:r>
            <a:r>
              <a:rPr lang="cs-CZ" baseline="-25000" dirty="0" smtClean="0"/>
              <a:t>2</a:t>
            </a:r>
            <a:r>
              <a:rPr lang="cs-CZ" dirty="0" smtClean="0"/>
              <a:t>. Přitom dochází k uvolnění dalších hořlavých plynů z termického rozpadu dřeva. Vzniklé spaliny a plyn jsou vedeny do spalovací komory, kde je přiveden další vzduch (sekundární), kde shoří vzniklé CO a další hořlavé plyny. Vzniklými horkými spalinami se ohřívá voda. Při zplyňování v zařízení s pevným ložem probíhá hoření při atmosférickém tlaku a nižších teplotách.</a:t>
            </a:r>
            <a:endParaRPr lang="cs-CZ"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928670"/>
            <a:ext cx="8229600" cy="5197493"/>
          </a:xfrm>
        </p:spPr>
        <p:txBody>
          <a:bodyPr>
            <a:normAutofit fontScale="85000" lnSpcReduction="20000"/>
          </a:bodyPr>
          <a:lstStyle/>
          <a:p>
            <a:r>
              <a:rPr lang="cs-CZ" dirty="0" smtClean="0"/>
              <a:t>Dále se uvolňují dehtové látky a odpadní fenolové vody [6]. Existují i jiné způsoby zplyňování [3], ale podstata </a:t>
            </a:r>
            <a:r>
              <a:rPr lang="cs-CZ" dirty="0" err="1" smtClean="0"/>
              <a:t>zůstavá</a:t>
            </a:r>
            <a:r>
              <a:rPr lang="cs-CZ" dirty="0" smtClean="0"/>
              <a:t> stejná. Například zplyňování při tlaku až 2,5 </a:t>
            </a:r>
            <a:r>
              <a:rPr lang="cs-CZ" dirty="0" err="1" smtClean="0"/>
              <a:t>MPa</a:t>
            </a:r>
            <a:r>
              <a:rPr lang="cs-CZ" dirty="0" smtClean="0"/>
              <a:t> teplotách 850°C až 1000°C. Toto zplynění probíhá </a:t>
            </a:r>
            <a:r>
              <a:rPr lang="cs-CZ" dirty="0" err="1" smtClean="0"/>
              <a:t>ve</a:t>
            </a:r>
            <a:r>
              <a:rPr lang="cs-CZ" b="1" dirty="0" err="1" smtClean="0"/>
              <a:t>fluidních</a:t>
            </a:r>
            <a:r>
              <a:rPr lang="cs-CZ" b="1" dirty="0" smtClean="0"/>
              <a:t> generátorech</a:t>
            </a:r>
            <a:r>
              <a:rPr lang="cs-CZ" dirty="0" smtClean="0"/>
              <a:t>. Při těchto teplotách dochází k rozkladu dehtů, fenolů i mastných kyselin na spalitelné plyny. K vysokotlakému zplyňování je zpravidla přistoupeno kvůli tomu, aby </a:t>
            </a:r>
            <a:r>
              <a:rPr lang="cs-CZ" b="1" dirty="0" smtClean="0"/>
              <a:t>generátorový plyn </a:t>
            </a:r>
            <a:r>
              <a:rPr lang="cs-CZ" dirty="0" smtClean="0"/>
              <a:t>byl co nejčistší (typické objemové složení 8 až 10% CO, 4 až 8% CH</a:t>
            </a:r>
            <a:r>
              <a:rPr lang="cs-CZ" baseline="-25000" dirty="0" smtClean="0"/>
              <a:t>4</a:t>
            </a:r>
            <a:r>
              <a:rPr lang="cs-CZ" dirty="0" smtClean="0"/>
              <a:t>, 8 až 12% H</a:t>
            </a:r>
            <a:r>
              <a:rPr lang="cs-CZ" baseline="-25000" dirty="0" smtClean="0"/>
              <a:t>2</a:t>
            </a:r>
            <a:r>
              <a:rPr lang="cs-CZ" dirty="0" smtClean="0"/>
              <a:t>, 11 až 8% CO</a:t>
            </a:r>
            <a:r>
              <a:rPr lang="cs-CZ" baseline="-25000" dirty="0" smtClean="0"/>
              <a:t>2</a:t>
            </a:r>
            <a:r>
              <a:rPr lang="cs-CZ" dirty="0" smtClean="0"/>
              <a:t>, 7 až 10% H</a:t>
            </a:r>
            <a:r>
              <a:rPr lang="cs-CZ" baseline="-25000" dirty="0" smtClean="0"/>
              <a:t>2</a:t>
            </a:r>
            <a:r>
              <a:rPr lang="cs-CZ" dirty="0" smtClean="0"/>
              <a:t>O, zbytek je N</a:t>
            </a:r>
            <a:r>
              <a:rPr lang="cs-CZ" baseline="-25000" dirty="0" smtClean="0"/>
              <a:t>2</a:t>
            </a:r>
            <a:r>
              <a:rPr lang="cs-CZ" dirty="0" smtClean="0"/>
              <a:t>, potom je výhřevnost vyrobeného plynu 2,5 až 8 MJ/m</a:t>
            </a:r>
            <a:r>
              <a:rPr lang="cs-CZ" baseline="30000" dirty="0" smtClean="0"/>
              <a:t>3</a:t>
            </a:r>
            <a:r>
              <a:rPr lang="cs-CZ" baseline="-25000" dirty="0" smtClean="0"/>
              <a:t>n</a:t>
            </a:r>
            <a:r>
              <a:rPr lang="cs-CZ" dirty="0" smtClean="0"/>
              <a:t>, ale existují i způsoby zplyňování, u kterých je podíl dusíku mnohem menší a výhřevnost až 14 MJ/m</a:t>
            </a:r>
            <a:r>
              <a:rPr lang="cs-CZ" baseline="30000" dirty="0" smtClean="0"/>
              <a:t>3</a:t>
            </a:r>
            <a:r>
              <a:rPr lang="cs-CZ" baseline="-25000" dirty="0" smtClean="0"/>
              <a:t>n</a:t>
            </a:r>
            <a:r>
              <a:rPr lang="cs-CZ" dirty="0" smtClean="0"/>
              <a:t>).</a:t>
            </a:r>
            <a:endParaRPr lang="cs-CZ"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a:xfrm>
            <a:off x="457200" y="1285860"/>
            <a:ext cx="8229600" cy="4840303"/>
          </a:xfrm>
        </p:spPr>
        <p:txBody>
          <a:bodyPr>
            <a:normAutofit lnSpcReduction="10000"/>
          </a:bodyPr>
          <a:lstStyle/>
          <a:p>
            <a:r>
              <a:rPr lang="cs-CZ" dirty="0" smtClean="0"/>
              <a:t>Tento plyn nebývá okamžitě spalován za pomocí primárního vzduchu ale zbaven tuhých částic (filtry) a chlazen. Vzniklý plyn je potom dále využit třeba jako palivo do spalovacího motoru kogenerační jednotky nebo je možné ještě horký plyn převést pomocí syntézy na kapalné palivo. Výhodou zplyňování je vysoká účinnost využití energie v palivu a nižší škodlivé emise oproti klasickému spalování. Nevýhodou je složitější zařízení.</a:t>
            </a:r>
          </a:p>
          <a:p>
            <a:endParaRPr lang="cs-CZ"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jung\Desktop\244.gif"/>
          <p:cNvPicPr>
            <a:picLocks noChangeAspect="1" noChangeArrowheads="1"/>
          </p:cNvPicPr>
          <p:nvPr/>
        </p:nvPicPr>
        <p:blipFill>
          <a:blip r:embed="rId2" cstate="print"/>
          <a:srcRect/>
          <a:stretch>
            <a:fillRect/>
          </a:stretch>
        </p:blipFill>
        <p:spPr bwMode="auto">
          <a:xfrm>
            <a:off x="428596" y="1000108"/>
            <a:ext cx="3771903" cy="4909021"/>
          </a:xfrm>
          <a:prstGeom prst="rect">
            <a:avLst/>
          </a:prstGeom>
          <a:noFill/>
        </p:spPr>
      </p:pic>
      <p:sp>
        <p:nvSpPr>
          <p:cNvPr id="2" name="Nadpis 1"/>
          <p:cNvSpPr>
            <a:spLocks noGrp="1"/>
          </p:cNvSpPr>
          <p:nvPr>
            <p:ph type="title"/>
          </p:nvPr>
        </p:nvSpPr>
        <p:spPr/>
        <p:txBody>
          <a:bodyPr/>
          <a:lstStyle/>
          <a:p>
            <a:endParaRPr lang="cs-CZ" dirty="0"/>
          </a:p>
        </p:txBody>
      </p:sp>
      <p:sp>
        <p:nvSpPr>
          <p:cNvPr id="3" name="Zástupný symbol pro obsah 2"/>
          <p:cNvSpPr>
            <a:spLocks noGrp="1"/>
          </p:cNvSpPr>
          <p:nvPr>
            <p:ph idx="1"/>
          </p:nvPr>
        </p:nvSpPr>
        <p:spPr>
          <a:xfrm>
            <a:off x="3714744" y="357166"/>
            <a:ext cx="5429256" cy="6215106"/>
          </a:xfrm>
        </p:spPr>
        <p:txBody>
          <a:bodyPr>
            <a:normAutofit fontScale="70000" lnSpcReduction="20000"/>
          </a:bodyPr>
          <a:lstStyle/>
          <a:p>
            <a:r>
              <a:rPr lang="cs-CZ" sz="3800" b="1" dirty="0" smtClean="0"/>
              <a:t>1</a:t>
            </a:r>
            <a:r>
              <a:rPr lang="cs-CZ" sz="3800" dirty="0" smtClean="0"/>
              <a:t> zásobník paliva; </a:t>
            </a:r>
            <a:r>
              <a:rPr lang="cs-CZ" sz="3800" b="1" dirty="0" smtClean="0"/>
              <a:t>2</a:t>
            </a:r>
            <a:r>
              <a:rPr lang="cs-CZ" sz="3800" dirty="0" smtClean="0"/>
              <a:t> spalovací komora; </a:t>
            </a:r>
            <a:r>
              <a:rPr lang="cs-CZ" sz="3800" b="1" dirty="0" smtClean="0"/>
              <a:t>3</a:t>
            </a:r>
            <a:r>
              <a:rPr lang="cs-CZ" sz="3800" dirty="0" smtClean="0"/>
              <a:t> žárotrubný kotel; </a:t>
            </a:r>
            <a:r>
              <a:rPr lang="cs-CZ" sz="3800" b="1" dirty="0" smtClean="0"/>
              <a:t>4</a:t>
            </a:r>
            <a:r>
              <a:rPr lang="cs-CZ" sz="3800" dirty="0" smtClean="0"/>
              <a:t> odvod spalin; </a:t>
            </a:r>
            <a:r>
              <a:rPr lang="cs-CZ" sz="3800" b="1" dirty="0" smtClean="0"/>
              <a:t>5</a:t>
            </a:r>
            <a:r>
              <a:rPr lang="cs-CZ" sz="3800" dirty="0" smtClean="0"/>
              <a:t> vzduchový ventilátor; </a:t>
            </a:r>
            <a:r>
              <a:rPr lang="cs-CZ" sz="3800" b="1" dirty="0" smtClean="0"/>
              <a:t>6</a:t>
            </a:r>
            <a:r>
              <a:rPr lang="cs-CZ" sz="3800" dirty="0" smtClean="0"/>
              <a:t> přívod primárního vzduchu; </a:t>
            </a:r>
            <a:r>
              <a:rPr lang="cs-CZ" sz="3800" b="1" dirty="0" smtClean="0"/>
              <a:t>7</a:t>
            </a:r>
            <a:r>
              <a:rPr lang="cs-CZ" sz="3800" dirty="0" smtClean="0"/>
              <a:t> přívod sekundárního vzduchu; </a:t>
            </a:r>
            <a:r>
              <a:rPr lang="cs-CZ" sz="3800" b="1" dirty="0" smtClean="0"/>
              <a:t>8</a:t>
            </a:r>
            <a:r>
              <a:rPr lang="cs-CZ" sz="3800" dirty="0" smtClean="0"/>
              <a:t> palivo (kusové dřevo); </a:t>
            </a:r>
            <a:r>
              <a:rPr lang="cs-CZ" sz="3800" b="1" dirty="0" smtClean="0"/>
              <a:t>9</a:t>
            </a:r>
            <a:r>
              <a:rPr lang="cs-CZ" sz="3800" dirty="0" smtClean="0"/>
              <a:t> hoření pevného uhlíku a tvorba hořlavých plynů; </a:t>
            </a:r>
            <a:r>
              <a:rPr lang="cs-CZ" sz="3800" b="1" dirty="0" smtClean="0"/>
              <a:t>10</a:t>
            </a:r>
            <a:r>
              <a:rPr lang="cs-CZ" sz="3800" dirty="0" smtClean="0"/>
              <a:t> hoření plynů; </a:t>
            </a:r>
            <a:r>
              <a:rPr lang="cs-CZ" sz="3800" b="1" dirty="0" smtClean="0"/>
              <a:t>11</a:t>
            </a:r>
            <a:r>
              <a:rPr lang="cs-CZ" sz="3800" dirty="0" smtClean="0"/>
              <a:t> spalinová klapka (slouží k rozdělání ohně, kdy je otevřena v okamžiku, kdy se začne dřevo zplyňovat se tato klapka uzavře); </a:t>
            </a:r>
            <a:r>
              <a:rPr lang="cs-CZ" sz="3800" b="1" dirty="0" smtClean="0"/>
              <a:t>12</a:t>
            </a:r>
            <a:r>
              <a:rPr lang="cs-CZ" sz="3800" dirty="0" smtClean="0"/>
              <a:t> </a:t>
            </a:r>
            <a:r>
              <a:rPr lang="cs-CZ" sz="3800" dirty="0" err="1" smtClean="0"/>
              <a:t>přivod</a:t>
            </a:r>
            <a:r>
              <a:rPr lang="cs-CZ" sz="3800" dirty="0" smtClean="0"/>
              <a:t> studené vody; </a:t>
            </a:r>
            <a:r>
              <a:rPr lang="cs-CZ" sz="3800" b="1" dirty="0" smtClean="0"/>
              <a:t>13</a:t>
            </a:r>
            <a:r>
              <a:rPr lang="cs-CZ" sz="3800" dirty="0" smtClean="0"/>
              <a:t> odvod teplé vody; </a:t>
            </a:r>
            <a:r>
              <a:rPr lang="cs-CZ" sz="3800" b="1" dirty="0" smtClean="0"/>
              <a:t>14</a:t>
            </a:r>
            <a:r>
              <a:rPr lang="cs-CZ" sz="3800" dirty="0" smtClean="0"/>
              <a:t> víko zásobníku paliva; </a:t>
            </a:r>
            <a:r>
              <a:rPr lang="cs-CZ" sz="3800" b="1" dirty="0" smtClean="0"/>
              <a:t>15</a:t>
            </a:r>
            <a:r>
              <a:rPr lang="cs-CZ" sz="3800" dirty="0" smtClean="0"/>
              <a:t> obslužné víko spalovací komory (odběr popela); </a:t>
            </a:r>
            <a:r>
              <a:rPr lang="cs-CZ" sz="3800" b="1" dirty="0" smtClean="0"/>
              <a:t>16</a:t>
            </a:r>
            <a:r>
              <a:rPr lang="cs-CZ" sz="3800" dirty="0" smtClean="0"/>
              <a:t> čistící víka kotle; </a:t>
            </a:r>
            <a:r>
              <a:rPr lang="cs-CZ" sz="3800" b="1" dirty="0" smtClean="0"/>
              <a:t>17</a:t>
            </a:r>
            <a:r>
              <a:rPr lang="cs-CZ" sz="3800" dirty="0" smtClean="0"/>
              <a:t> ovládací panel.</a:t>
            </a:r>
          </a:p>
          <a:p>
            <a:endParaRPr lang="cs-C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i="1" dirty="0" smtClean="0"/>
              <a:t>Pyrolýza</a:t>
            </a:r>
            <a:endParaRPr lang="cs-CZ" dirty="0"/>
          </a:p>
        </p:txBody>
      </p:sp>
      <p:sp>
        <p:nvSpPr>
          <p:cNvPr id="3" name="Zástupný symbol pro obsah 2"/>
          <p:cNvSpPr>
            <a:spLocks noGrp="1"/>
          </p:cNvSpPr>
          <p:nvPr>
            <p:ph idx="1"/>
          </p:nvPr>
        </p:nvSpPr>
        <p:spPr/>
        <p:txBody>
          <a:bodyPr>
            <a:normAutofit lnSpcReduction="10000"/>
          </a:bodyPr>
          <a:lstStyle/>
          <a:p>
            <a:r>
              <a:rPr lang="cs-CZ" dirty="0" smtClean="0"/>
              <a:t>je termický rozklad biomasy bez přístupu kyslíku. Tímto způsobem se vyrábí například dřevěné uhlí. Většina v současné době provozovaných </a:t>
            </a:r>
            <a:r>
              <a:rPr lang="cs-CZ" dirty="0" err="1" smtClean="0"/>
              <a:t>pyrolýzních</a:t>
            </a:r>
            <a:r>
              <a:rPr lang="cs-CZ" dirty="0" smtClean="0"/>
              <a:t> systémů je založena na termickém rozkladu odpadu v rotační peci vytápěné zevně spalinami, které vznikají z následného spalování </a:t>
            </a:r>
            <a:r>
              <a:rPr lang="cs-CZ" dirty="0" err="1" smtClean="0"/>
              <a:t>pyrolýzních</a:t>
            </a:r>
            <a:r>
              <a:rPr lang="cs-CZ" dirty="0" smtClean="0"/>
              <a:t> plynů v tzv. </a:t>
            </a:r>
            <a:r>
              <a:rPr lang="cs-CZ" dirty="0" err="1" smtClean="0"/>
              <a:t>termoreaktoru</a:t>
            </a:r>
            <a:r>
              <a:rPr lang="cs-CZ" dirty="0" smtClean="0"/>
              <a:t>. K ohřátí biomasy lze použít přímo i horkého inertního plynu (neobsahující kyslík).</a:t>
            </a:r>
            <a:endParaRPr lang="cs-CZ" dirty="0"/>
          </a:p>
        </p:txBody>
      </p:sp>
    </p:spTree>
  </p:cSld>
  <p:clrMapOvr>
    <a:masterClrMapping/>
  </p:clrMapOvr>
</p:sld>
</file>

<file path=ppt/theme/theme1.xml><?xml version="1.0" encoding="utf-8"?>
<a:theme xmlns:a="http://schemas.openxmlformats.org/drawingml/2006/main" name="Motiv sady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TotalTime>
  <Words>487</Words>
  <Application>Microsoft Office PowerPoint</Application>
  <PresentationFormat>Předvádění na obrazovce (4:3)</PresentationFormat>
  <Paragraphs>21</Paragraphs>
  <Slides>12</Slides>
  <Notes>0</Notes>
  <HiddenSlides>0</HiddenSlides>
  <MMClips>0</MMClips>
  <ScaleCrop>false</ScaleCrop>
  <HeadingPairs>
    <vt:vector size="4" baseType="variant">
      <vt:variant>
        <vt:lpstr>Motiv</vt:lpstr>
      </vt:variant>
      <vt:variant>
        <vt:i4>1</vt:i4>
      </vt:variant>
      <vt:variant>
        <vt:lpstr>Nadpisy snímků</vt:lpstr>
      </vt:variant>
      <vt:variant>
        <vt:i4>12</vt:i4>
      </vt:variant>
    </vt:vector>
  </HeadingPairs>
  <TitlesOfParts>
    <vt:vector size="13" baseType="lpstr">
      <vt:lpstr>Motiv sady Office</vt:lpstr>
      <vt:lpstr>Termochemická konverze</vt:lpstr>
      <vt:lpstr>Termochemická konverze</vt:lpstr>
      <vt:lpstr>Spalování</vt:lpstr>
      <vt:lpstr>Zplyňování</vt:lpstr>
      <vt:lpstr>Snímek 5</vt:lpstr>
      <vt:lpstr>Snímek 6</vt:lpstr>
      <vt:lpstr>Snímek 7</vt:lpstr>
      <vt:lpstr>Snímek 8</vt:lpstr>
      <vt:lpstr>Pyrolýza</vt:lpstr>
      <vt:lpstr>Snímek 10</vt:lpstr>
      <vt:lpstr>Snímek 11</vt:lpstr>
      <vt:lpstr>Snímek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Biochemická konverze</dc:title>
  <dc:creator>Jung Ondřej</dc:creator>
  <cp:lastModifiedBy>jung</cp:lastModifiedBy>
  <cp:revision>3</cp:revision>
  <dcterms:created xsi:type="dcterms:W3CDTF">2014-03-25T09:19:57Z</dcterms:created>
  <dcterms:modified xsi:type="dcterms:W3CDTF">2014-03-25T09:36:59Z</dcterms:modified>
</cp:coreProperties>
</file>