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29.1.2013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zp.cz/" TargetMode="External"/><Relationship Id="rId7" Type="http://schemas.openxmlformats.org/officeDocument/2006/relationships/hyperlink" Target="http://www.cea.eu/" TargetMode="External"/><Relationship Id="rId2" Type="http://schemas.openxmlformats.org/officeDocument/2006/relationships/hyperlink" Target="http://www.mzp.cz/cz/ekologicka_ujm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ueldpracticeexchange.com/" TargetMode="External"/><Relationship Id="rId5" Type="http://schemas.openxmlformats.org/officeDocument/2006/relationships/hyperlink" Target="http://www.biohost.org/eld/" TargetMode="External"/><Relationship Id="rId4" Type="http://schemas.openxmlformats.org/officeDocument/2006/relationships/hyperlink" Target="http://www.envliability.eu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/>
          </a:bodyPr>
          <a:lstStyle/>
          <a:p>
            <a:r>
              <a:rPr lang="cs-CZ" dirty="0" smtClean="0"/>
              <a:t>Legislativní požadavky související s </a:t>
            </a:r>
            <a:br>
              <a:rPr lang="cs-CZ" dirty="0" smtClean="0"/>
            </a:br>
            <a:r>
              <a:rPr lang="cs-CZ" dirty="0" smtClean="0"/>
              <a:t>předcházením ekologické újmy a s její nápravou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Seminář „Ekologická újma: </a:t>
            </a:r>
          </a:p>
          <a:p>
            <a:r>
              <a:rPr lang="cs-CZ" dirty="0" smtClean="0"/>
              <a:t>Hodnocení rizik v podnikové praxi a </a:t>
            </a:r>
          </a:p>
          <a:p>
            <a:r>
              <a:rPr lang="cs-CZ" dirty="0" smtClean="0"/>
              <a:t>podmínky finančního zajištění“ </a:t>
            </a:r>
          </a:p>
          <a:p>
            <a:r>
              <a:rPr lang="cs-CZ" dirty="0" smtClean="0"/>
              <a:t>EMPLA, 25.10.2012, Hradec Králové 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 numCol="2">
            <a:normAutofit fontScale="85000" lnSpcReduction="10000"/>
          </a:bodyPr>
          <a:lstStyle/>
          <a:p>
            <a:r>
              <a:rPr lang="cs-CZ" dirty="0" smtClean="0"/>
              <a:t>Postavení zákona č. 167/2008 Sb. v </a:t>
            </a:r>
          </a:p>
          <a:p>
            <a:r>
              <a:rPr lang="cs-CZ" dirty="0" smtClean="0"/>
              <a:t>právním systému ČR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Právo veřejné</a:t>
            </a:r>
          </a:p>
          <a:p>
            <a:r>
              <a:rPr lang="cs-CZ" dirty="0" smtClean="0"/>
              <a:t>1. Odp. FO za přestupky</a:t>
            </a:r>
          </a:p>
          <a:p>
            <a:r>
              <a:rPr lang="cs-CZ" dirty="0" smtClean="0"/>
              <a:t>2. Odp. PO a podnikajících FO</a:t>
            </a:r>
          </a:p>
          <a:p>
            <a:r>
              <a:rPr lang="cs-CZ" dirty="0" smtClean="0"/>
              <a:t>za   jiné   správní   delikty </a:t>
            </a:r>
            <a:br>
              <a:rPr lang="cs-CZ" dirty="0" smtClean="0"/>
            </a:br>
            <a:r>
              <a:rPr lang="cs-CZ" dirty="0" smtClean="0"/>
              <a:t>(pokuty - správní orgány)</a:t>
            </a:r>
          </a:p>
          <a:p>
            <a:r>
              <a:rPr lang="cs-CZ" dirty="0" smtClean="0"/>
              <a:t>3. Trestněprávní odp. FO a PO</a:t>
            </a:r>
          </a:p>
          <a:p>
            <a:r>
              <a:rPr lang="cs-CZ" dirty="0" smtClean="0"/>
              <a:t>(tresty za </a:t>
            </a:r>
            <a:r>
              <a:rPr lang="cs-CZ" dirty="0" err="1" smtClean="0"/>
              <a:t>t.č</a:t>
            </a:r>
            <a:r>
              <a:rPr lang="cs-CZ" dirty="0" smtClean="0"/>
              <a:t>. - soudy)</a:t>
            </a:r>
          </a:p>
          <a:p>
            <a:r>
              <a:rPr lang="cs-CZ" dirty="0" smtClean="0"/>
              <a:t>4. Odpovědnost	za</a:t>
            </a:r>
          </a:p>
          <a:p>
            <a:r>
              <a:rPr lang="cs-CZ" dirty="0" smtClean="0"/>
              <a:t>ekologickou újmu (PO/NO -</a:t>
            </a:r>
          </a:p>
          <a:p>
            <a:r>
              <a:rPr lang="cs-CZ" dirty="0" smtClean="0"/>
              <a:t>správní orgány)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Právo soukromé</a:t>
            </a:r>
          </a:p>
          <a:p>
            <a:r>
              <a:rPr lang="cs-CZ" dirty="0" smtClean="0"/>
              <a:t>1. Občanskoprávní odp. za</a:t>
            </a:r>
          </a:p>
          <a:p>
            <a:r>
              <a:rPr lang="cs-CZ" dirty="0" smtClean="0"/>
              <a:t>škody na majetku nebo</a:t>
            </a:r>
          </a:p>
          <a:p>
            <a:r>
              <a:rPr lang="cs-CZ" dirty="0" smtClean="0"/>
              <a:t>zdraví (občanský, popř. </a:t>
            </a:r>
            <a:br>
              <a:rPr lang="cs-CZ" dirty="0" smtClean="0"/>
            </a:br>
            <a:r>
              <a:rPr lang="cs-CZ" dirty="0" smtClean="0"/>
              <a:t>obchodní zákoník)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 numCol="2">
            <a:normAutofit fontScale="47500" lnSpcReduction="20000"/>
          </a:bodyPr>
          <a:lstStyle/>
          <a:p>
            <a:r>
              <a:rPr lang="cs-CZ" dirty="0" smtClean="0"/>
              <a:t>Rozdíl mezi odpovědností za škodu a odpovědností za </a:t>
            </a:r>
          </a:p>
          <a:p>
            <a:r>
              <a:rPr lang="cs-CZ" dirty="0" smtClean="0"/>
              <a:t>ekologickou újmu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 </a:t>
            </a:r>
          </a:p>
          <a:p>
            <a:r>
              <a:rPr lang="cs-CZ" u="sng" dirty="0" smtClean="0"/>
              <a:t>Odpovědnost za škodu</a:t>
            </a:r>
            <a:endParaRPr lang="cs-CZ" dirty="0" smtClean="0"/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	Soukromoprávní charakter</a:t>
            </a:r>
          </a:p>
          <a:p>
            <a:r>
              <a:rPr lang="cs-CZ" dirty="0" smtClean="0"/>
              <a:t>• 	Poškozeným (a oprávněným) je třetí osoba</a:t>
            </a:r>
          </a:p>
          <a:p>
            <a:r>
              <a:rPr lang="cs-CZ" dirty="0" smtClean="0"/>
              <a:t>- vlastník hmotného statku (nemovitosti)</a:t>
            </a:r>
          </a:p>
          <a:p>
            <a:r>
              <a:rPr lang="cs-CZ" dirty="0" smtClean="0"/>
              <a:t>• 	Hradí se skutečná škoda a ušlý zisk</a:t>
            </a:r>
          </a:p>
          <a:p>
            <a:r>
              <a:rPr lang="cs-CZ" dirty="0" smtClean="0"/>
              <a:t>• 	Preferuje se peněžité odškodnění - záleží</a:t>
            </a:r>
          </a:p>
          <a:p>
            <a:r>
              <a:rPr lang="cs-CZ" dirty="0" smtClean="0"/>
              <a:t>na vůli vlastníka,</a:t>
            </a:r>
          </a:p>
          <a:p>
            <a:r>
              <a:rPr lang="cs-CZ" dirty="0" smtClean="0"/>
              <a:t>• 	Není vyžadována účelová vázanost</a:t>
            </a:r>
          </a:p>
          <a:p>
            <a:r>
              <a:rPr lang="cs-CZ" dirty="0" smtClean="0"/>
              <a:t>prostředků získaných z náhrady škody</a:t>
            </a:r>
          </a:p>
          <a:p>
            <a:r>
              <a:rPr lang="cs-CZ" dirty="0" smtClean="0"/>
              <a:t>• 	Objektem ochrany jsou hmotné složky na</a:t>
            </a:r>
          </a:p>
          <a:p>
            <a:r>
              <a:rPr lang="cs-CZ" dirty="0" smtClean="0"/>
              <a:t>ŽP, které mohou být předmětem vlastnického práva</a:t>
            </a:r>
          </a:p>
          <a:p>
            <a:r>
              <a:rPr lang="cs-CZ" dirty="0" smtClean="0"/>
              <a:t>• 	Určována v občanskoprávním řízení (soud)</a:t>
            </a:r>
          </a:p>
          <a:p>
            <a:r>
              <a:rPr lang="cs-CZ" dirty="0" smtClean="0"/>
              <a:t>• 	Iniciace řízení poškozeným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 </a:t>
            </a:r>
          </a:p>
          <a:p>
            <a:r>
              <a:rPr lang="cs-CZ" u="sng" dirty="0" smtClean="0"/>
              <a:t>Odpovědnost za ekologickou újmu</a:t>
            </a:r>
            <a:endParaRPr lang="cs-CZ" dirty="0" smtClean="0"/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	Veřejnoprávní charakter</a:t>
            </a:r>
          </a:p>
          <a:p>
            <a:r>
              <a:rPr lang="cs-CZ" dirty="0" smtClean="0"/>
              <a:t>• 	Poškozeným (a oprávněným) je stát</a:t>
            </a:r>
          </a:p>
          <a:p>
            <a:r>
              <a:rPr lang="cs-CZ" dirty="0" smtClean="0"/>
              <a:t>• 	Aplikován systém primárních, doplňkových</a:t>
            </a:r>
          </a:p>
          <a:p>
            <a:r>
              <a:rPr lang="cs-CZ" dirty="0" smtClean="0"/>
              <a:t>a vyrovnávacích opatření</a:t>
            </a:r>
          </a:p>
          <a:p>
            <a:r>
              <a:rPr lang="cs-CZ" dirty="0" smtClean="0"/>
              <a:t>• 	Preferuje se uvedení do původního stavu -</a:t>
            </a:r>
          </a:p>
          <a:p>
            <a:r>
              <a:rPr lang="cs-CZ" dirty="0" smtClean="0"/>
              <a:t>záleží na správním orgánu</a:t>
            </a:r>
          </a:p>
          <a:p>
            <a:r>
              <a:rPr lang="cs-CZ" dirty="0" smtClean="0"/>
              <a:t>• 	Vše je vázáno ke znovuobnovení</a:t>
            </a:r>
          </a:p>
          <a:p>
            <a:r>
              <a:rPr lang="cs-CZ" dirty="0" smtClean="0"/>
              <a:t>původního stavu</a:t>
            </a:r>
          </a:p>
          <a:p>
            <a:r>
              <a:rPr lang="cs-CZ" dirty="0" smtClean="0"/>
              <a:t>• 	Objektem ochrany jsou všechny složky ŽP</a:t>
            </a:r>
          </a:p>
          <a:p>
            <a:r>
              <a:rPr lang="cs-CZ" dirty="0" smtClean="0"/>
              <a:t>považované za veřejný statek</a:t>
            </a:r>
          </a:p>
          <a:p>
            <a:r>
              <a:rPr lang="cs-CZ" dirty="0" smtClean="0"/>
              <a:t>• 	Určována ve správním řízení</a:t>
            </a:r>
          </a:p>
          <a:p>
            <a:r>
              <a:rPr lang="cs-CZ" dirty="0" smtClean="0"/>
              <a:t>• 	Iniciace řízení orgánem státní správy nebo</a:t>
            </a:r>
          </a:p>
          <a:p>
            <a:r>
              <a:rPr lang="cs-CZ" dirty="0" smtClean="0"/>
              <a:t>na základě podnětu dotčené FO nebo PO 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Výjimky, na které se nevztahuje (§ 1 odst. 3)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- škody  způsobené  různými  ozbrojenými  konflikty	(např.  občanská  válka,</a:t>
            </a:r>
          </a:p>
          <a:p>
            <a:r>
              <a:rPr lang="cs-CZ" dirty="0" smtClean="0"/>
              <a:t>povstání, teroristický útok)</a:t>
            </a:r>
          </a:p>
          <a:p>
            <a:r>
              <a:rPr lang="cs-CZ" dirty="0" smtClean="0"/>
              <a:t>- škody  způsobené  výjimečnými  živelními  událostmi	(zemětřesení,  záplavy,</a:t>
            </a:r>
          </a:p>
          <a:p>
            <a:r>
              <a:rPr lang="cs-CZ" dirty="0" smtClean="0"/>
              <a:t>výbuch sopky)</a:t>
            </a:r>
          </a:p>
          <a:p>
            <a:r>
              <a:rPr lang="cs-CZ" dirty="0" smtClean="0"/>
              <a:t>- jaderné škody (atomový zákon, EUROATOM, MS v oblasti jaderné energie) </a:t>
            </a:r>
          </a:p>
          <a:p>
            <a:r>
              <a:rPr lang="cs-CZ" dirty="0" smtClean="0"/>
              <a:t>- škody, jejichž právní režim je upraven vyjmenovanými MS (např. Úmluva o </a:t>
            </a:r>
            <a:br>
              <a:rPr lang="cs-CZ" dirty="0" smtClean="0"/>
            </a:br>
            <a:r>
              <a:rPr lang="cs-CZ" dirty="0" smtClean="0"/>
              <a:t>	občanskoprávní odpovědnosti za škody způsobené ropným znečištěním z roku </a:t>
            </a:r>
          </a:p>
          <a:p>
            <a:r>
              <a:rPr lang="cs-CZ" dirty="0" smtClean="0"/>
              <a:t>1992  nebo  Úmluva  o  občanskoprávní  odpovědnosti  za  škody  způsobené </a:t>
            </a:r>
            <a:br>
              <a:rPr lang="cs-CZ" dirty="0" smtClean="0"/>
            </a:br>
            <a:r>
              <a:rPr lang="cs-CZ" dirty="0" smtClean="0"/>
              <a:t>s přepravou věcí po silnici, železnici a na plavidlech pro říční plavbu z roku </a:t>
            </a:r>
            <a:br>
              <a:rPr lang="cs-CZ" dirty="0" smtClean="0"/>
            </a:br>
            <a:r>
              <a:rPr lang="cs-CZ" dirty="0" smtClean="0"/>
              <a:t>1989) </a:t>
            </a:r>
          </a:p>
          <a:p>
            <a:r>
              <a:rPr lang="cs-CZ" dirty="0" smtClean="0"/>
              <a:t>- škody způsobené při zajišťování obrany státu nebo mezinárodní bezpečnosti </a:t>
            </a:r>
          </a:p>
          <a:p>
            <a:r>
              <a:rPr lang="cs-CZ" dirty="0" smtClean="0"/>
              <a:t>- škody způsobené při činnostech, jejichž jediným účelem je ochrana života, </a:t>
            </a:r>
            <a:br>
              <a:rPr lang="cs-CZ" dirty="0" smtClean="0"/>
            </a:br>
            <a:r>
              <a:rPr lang="cs-CZ" dirty="0" smtClean="0"/>
              <a:t>	zdraví nebo majetku osob před živelními událostmi 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založen	na    veřejnoprávním    přístupu    k</a:t>
            </a:r>
          </a:p>
          <a:p>
            <a:r>
              <a:rPr lang="cs-CZ" dirty="0" smtClean="0"/>
              <a:t>odpovědnosti	za	škody,	nikoli	na</a:t>
            </a:r>
          </a:p>
          <a:p>
            <a:r>
              <a:rPr lang="cs-CZ" dirty="0" smtClean="0"/>
              <a:t>soukromoprávním (občanskoprávním)</a:t>
            </a:r>
          </a:p>
          <a:p>
            <a:r>
              <a:rPr lang="cs-CZ" dirty="0" smtClean="0"/>
              <a:t>• nedotčena zůstává občanskoprávní odpovědnost</a:t>
            </a:r>
          </a:p>
          <a:p>
            <a:r>
              <a:rPr lang="cs-CZ" dirty="0" smtClean="0"/>
              <a:t>za tzv. tradiční škody	(majetek, lidské zdraví	-</a:t>
            </a:r>
          </a:p>
          <a:p>
            <a:r>
              <a:rPr lang="cs-CZ" dirty="0" smtClean="0"/>
              <a:t>§ 420 a </a:t>
            </a:r>
            <a:r>
              <a:rPr lang="cs-CZ" dirty="0" err="1" smtClean="0"/>
              <a:t>násl</a:t>
            </a:r>
            <a:r>
              <a:rPr lang="cs-CZ" dirty="0" smtClean="0"/>
              <a:t>. </a:t>
            </a:r>
            <a:r>
              <a:rPr lang="cs-CZ" dirty="0" err="1" smtClean="0"/>
              <a:t>ObčZ</a:t>
            </a:r>
            <a:r>
              <a:rPr lang="cs-CZ" dirty="0" smtClean="0"/>
              <a:t>)</a:t>
            </a:r>
          </a:p>
          <a:p>
            <a:r>
              <a:rPr lang="cs-CZ" dirty="0" smtClean="0"/>
              <a:t>• odlišná povaha škod na ŽP od majetkových škod; </a:t>
            </a:r>
            <a:br>
              <a:rPr lang="cs-CZ" dirty="0" smtClean="0"/>
            </a:br>
            <a:r>
              <a:rPr lang="cs-CZ" dirty="0" smtClean="0"/>
              <a:t>absence vlastnického práva k některým složkám </a:t>
            </a:r>
            <a:br>
              <a:rPr lang="cs-CZ" dirty="0" smtClean="0"/>
            </a:br>
            <a:r>
              <a:rPr lang="cs-CZ" dirty="0" smtClean="0"/>
              <a:t>nebo prvkům ŽP (res </a:t>
            </a:r>
            <a:r>
              <a:rPr lang="cs-CZ" dirty="0" err="1" smtClean="0"/>
              <a:t>nullius</a:t>
            </a:r>
            <a:r>
              <a:rPr lang="cs-CZ" dirty="0" smtClean="0"/>
              <a:t> - voda, volně žijící </a:t>
            </a:r>
            <a:br>
              <a:rPr lang="cs-CZ" dirty="0" smtClean="0"/>
            </a:br>
            <a:r>
              <a:rPr lang="cs-CZ" dirty="0" smtClean="0"/>
              <a:t>živočichové, jeskyně)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- základní principy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Princip prevence </a:t>
            </a:r>
          </a:p>
          <a:p>
            <a:r>
              <a:rPr lang="cs-CZ" dirty="0" smtClean="0"/>
              <a:t>• Princip odpovědnosti původce - znečišťovatel platí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err="1" smtClean="0"/>
              <a:t>Polluter</a:t>
            </a:r>
            <a:r>
              <a:rPr lang="cs-CZ" dirty="0" smtClean="0"/>
              <a:t> </a:t>
            </a:r>
            <a:r>
              <a:rPr lang="cs-CZ" dirty="0" err="1" smtClean="0"/>
              <a:t>Pays</a:t>
            </a:r>
            <a:r>
              <a:rPr lang="cs-CZ" dirty="0" smtClean="0"/>
              <a:t> </a:t>
            </a:r>
            <a:r>
              <a:rPr lang="cs-CZ" dirty="0" err="1" smtClean="0"/>
              <a:t>Principle</a:t>
            </a:r>
            <a:r>
              <a:rPr lang="cs-CZ" dirty="0" smtClean="0"/>
              <a:t> - PPP) </a:t>
            </a:r>
          </a:p>
          <a:p>
            <a:r>
              <a:rPr lang="cs-CZ" dirty="0" smtClean="0"/>
              <a:t>• Princip naturální restituce (náprava </a:t>
            </a:r>
            <a:br>
              <a:rPr lang="cs-CZ" dirty="0" smtClean="0"/>
            </a:br>
            <a:r>
              <a:rPr lang="cs-CZ" dirty="0" smtClean="0"/>
              <a:t>primární/doplňková/vyrovnávací) </a:t>
            </a:r>
          </a:p>
          <a:p>
            <a:r>
              <a:rPr lang="cs-CZ" dirty="0" smtClean="0"/>
              <a:t>• Princip objektivní (přísné) odpovědnosti (za </a:t>
            </a:r>
            <a:br>
              <a:rPr lang="cs-CZ" dirty="0" smtClean="0"/>
            </a:br>
            <a:r>
              <a:rPr lang="cs-CZ" dirty="0" smtClean="0"/>
              <a:t>výsledek)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Cíl zákona	- náprava ekologické újmy, ne sankce</a:t>
            </a:r>
          </a:p>
          <a:p>
            <a:r>
              <a:rPr lang="cs-CZ" dirty="0" smtClean="0"/>
              <a:t>(pokuta)</a:t>
            </a:r>
          </a:p>
          <a:p>
            <a:r>
              <a:rPr lang="cs-CZ" dirty="0" smtClean="0"/>
              <a:t>• Přírodní  zdroje	(složky  ŽP)	-  příroda	(„</a:t>
            </a:r>
            <a:r>
              <a:rPr lang="cs-CZ" dirty="0" err="1" smtClean="0"/>
              <a:t>naturové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druhy/stanoviště), voda, půda</a:t>
            </a:r>
          </a:p>
          <a:p>
            <a:r>
              <a:rPr lang="cs-CZ" dirty="0" smtClean="0"/>
              <a:t>• Objektivní odp. - příloha I (příroda, voda, půda) + </a:t>
            </a:r>
            <a:br>
              <a:rPr lang="cs-CZ" dirty="0" smtClean="0"/>
            </a:br>
            <a:r>
              <a:rPr lang="cs-CZ" dirty="0" smtClean="0"/>
              <a:t>subjektivní odp. - ostatní provozní činnosti (příroda) </a:t>
            </a:r>
          </a:p>
          <a:p>
            <a:r>
              <a:rPr lang="cs-CZ" dirty="0" smtClean="0"/>
              <a:t>• Nevztahuje se na ekologickou újmu, ke které došlo </a:t>
            </a:r>
            <a:br>
              <a:rPr lang="cs-CZ" dirty="0" smtClean="0"/>
            </a:br>
            <a:r>
              <a:rPr lang="cs-CZ" dirty="0" smtClean="0"/>
              <a:t>před nabytím účinnosti (tj. před 17.8.2008)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 numCol="2">
            <a:normAutofit fontScale="70000" lnSpcReduction="2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- odpovědnost objektivní/subjektivní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 </a:t>
            </a:r>
          </a:p>
          <a:p>
            <a:r>
              <a:rPr lang="cs-CZ" dirty="0" smtClean="0"/>
              <a:t>• Objektivní (přísná) </a:t>
            </a:r>
            <a:br>
              <a:rPr lang="cs-CZ" dirty="0" smtClean="0"/>
            </a:br>
            <a:r>
              <a:rPr lang="cs-CZ" dirty="0" smtClean="0"/>
              <a:t>	odpovědnost (</a:t>
            </a:r>
            <a:r>
              <a:rPr lang="cs-CZ" dirty="0" err="1" smtClean="0"/>
              <a:t>strict</a:t>
            </a:r>
            <a:r>
              <a:rPr lang="cs-CZ" dirty="0" smtClean="0"/>
              <a:t> </a:t>
            </a:r>
            <a:r>
              <a:rPr lang="cs-CZ" dirty="0" err="1" smtClean="0"/>
              <a:t>liability</a:t>
            </a:r>
            <a:r>
              <a:rPr lang="cs-CZ" dirty="0" smtClean="0"/>
              <a:t>)</a:t>
            </a:r>
          </a:p>
          <a:p>
            <a:r>
              <a:rPr lang="cs-CZ" dirty="0" smtClean="0"/>
              <a:t>- za výsledek (§ 4):</a:t>
            </a:r>
          </a:p>
          <a:p>
            <a:r>
              <a:rPr lang="cs-CZ" dirty="0" smtClean="0"/>
              <a:t>• Ekologická</a:t>
            </a:r>
          </a:p>
          <a:p>
            <a:r>
              <a:rPr lang="cs-CZ" dirty="0" smtClean="0"/>
              <a:t>újma/bezprostřední hrozba</a:t>
            </a:r>
          </a:p>
          <a:p>
            <a:r>
              <a:rPr lang="cs-CZ" dirty="0" smtClean="0"/>
              <a:t>• Výkon provozní činnosti</a:t>
            </a:r>
          </a:p>
          <a:p>
            <a:r>
              <a:rPr lang="cs-CZ" dirty="0" smtClean="0"/>
              <a:t>podle přílohy č. 1 (vyšší riziko pro lidské zdraví a ŽP)</a:t>
            </a:r>
          </a:p>
          <a:p>
            <a:r>
              <a:rPr lang="cs-CZ" dirty="0" smtClean="0"/>
              <a:t>• Příčinná souvislost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 </a:t>
            </a:r>
          </a:p>
          <a:p>
            <a:r>
              <a:rPr lang="cs-CZ" dirty="0" smtClean="0"/>
              <a:t>• Subjektivní odpovědnost </a:t>
            </a:r>
            <a:br>
              <a:rPr lang="cs-CZ" dirty="0" smtClean="0"/>
            </a:br>
            <a:r>
              <a:rPr lang="cs-CZ" dirty="0" smtClean="0"/>
              <a:t>	(non-</a:t>
            </a:r>
            <a:r>
              <a:rPr lang="cs-CZ" dirty="0" err="1" smtClean="0"/>
              <a:t>fault</a:t>
            </a:r>
            <a:r>
              <a:rPr lang="cs-CZ" dirty="0" smtClean="0"/>
              <a:t> </a:t>
            </a:r>
            <a:r>
              <a:rPr lang="cs-CZ" dirty="0" err="1" smtClean="0"/>
              <a:t>liability</a:t>
            </a:r>
            <a:r>
              <a:rPr lang="cs-CZ" dirty="0" smtClean="0"/>
              <a:t>) (§ 5):</a:t>
            </a:r>
          </a:p>
          <a:p>
            <a:r>
              <a:rPr lang="cs-CZ" dirty="0" smtClean="0"/>
              <a:t>•  Ekologická újma/bezprostřední </a:t>
            </a:r>
            <a:br>
              <a:rPr lang="cs-CZ" dirty="0" smtClean="0"/>
            </a:br>
            <a:r>
              <a:rPr lang="cs-CZ" dirty="0" smtClean="0"/>
              <a:t>	hrozba - na chráněných druzích</a:t>
            </a:r>
          </a:p>
          <a:p>
            <a:r>
              <a:rPr lang="cs-CZ" dirty="0" smtClean="0"/>
              <a:t>živočichů či rostlin nebo na jejich přírodních stanovištích</a:t>
            </a:r>
          </a:p>
          <a:p>
            <a:r>
              <a:rPr lang="cs-CZ" dirty="0" smtClean="0"/>
              <a:t>•  Výkon provozní činnosti v rozporu s </a:t>
            </a:r>
            <a:br>
              <a:rPr lang="cs-CZ" dirty="0" smtClean="0"/>
            </a:br>
            <a:r>
              <a:rPr lang="cs-CZ" dirty="0" smtClean="0"/>
              <a:t>	právními předpisy</a:t>
            </a:r>
          </a:p>
          <a:p>
            <a:r>
              <a:rPr lang="cs-CZ" dirty="0" smtClean="0"/>
              <a:t>•  Příčinná souvislost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47500" lnSpcReduction="20000"/>
          </a:bodyPr>
          <a:lstStyle/>
          <a:p>
            <a:r>
              <a:rPr lang="cs-CZ" dirty="0" smtClean="0"/>
              <a:t>Provozní činnosti (příloha č. 1) </a:t>
            </a:r>
          </a:p>
          <a:p>
            <a:r>
              <a:rPr lang="cs-CZ" dirty="0" smtClean="0"/>
              <a:t>- objektivní odpovědnost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provozování zařízení podléhající integrovanému povolení </a:t>
            </a:r>
            <a:r>
              <a:rPr lang="cs-CZ" dirty="0" smtClean="0"/>
              <a:t>podle zákona o integrované</a:t>
            </a:r>
          </a:p>
          <a:p>
            <a:r>
              <a:rPr lang="cs-CZ" dirty="0" smtClean="0"/>
              <a:t>prevenci (č. 76/2002 Sb.)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provozování zařízení k nakládání s odpadem</a:t>
            </a:r>
            <a:r>
              <a:rPr lang="cs-CZ" dirty="0" smtClean="0"/>
              <a:t> podléhajících souhlasu podle zákona o</a:t>
            </a:r>
          </a:p>
          <a:p>
            <a:r>
              <a:rPr lang="cs-CZ" dirty="0" smtClean="0"/>
              <a:t>odpadech (č. 185/2001 Sb.)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vypouštění odpadních vod do povrchových nebo podzemních vod, odběr či vzdouvání </a:t>
            </a:r>
            <a:endParaRPr lang="cs-CZ" dirty="0" smtClean="0"/>
          </a:p>
          <a:p>
            <a:r>
              <a:rPr lang="cs-CZ" u="sng" dirty="0" smtClean="0"/>
              <a:t>povrchových  nebo  podzemních  vod</a:t>
            </a:r>
            <a:r>
              <a:rPr lang="cs-CZ" dirty="0" smtClean="0"/>
              <a:t>  podléhající  povolení  podle  vodního  zákona </a:t>
            </a:r>
          </a:p>
          <a:p>
            <a:r>
              <a:rPr lang="cs-CZ" dirty="0" smtClean="0"/>
              <a:t>(č. 254/2001 Sb.) 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nakládání s nebezpečnými chemickými látkami a přípravky </a:t>
            </a:r>
            <a:r>
              <a:rPr lang="cs-CZ" dirty="0" smtClean="0"/>
              <a:t>(č. 350/2011 Sb.), </a:t>
            </a:r>
            <a:r>
              <a:rPr lang="cs-CZ" u="sng" dirty="0" smtClean="0"/>
              <a:t>přípravky </a:t>
            </a:r>
            <a:endParaRPr lang="cs-CZ" dirty="0" smtClean="0"/>
          </a:p>
          <a:p>
            <a:r>
              <a:rPr lang="cs-CZ" u="sng" dirty="0" smtClean="0"/>
              <a:t>na ochranu rostlin </a:t>
            </a:r>
            <a:r>
              <a:rPr lang="cs-CZ" dirty="0" smtClean="0"/>
              <a:t>(č. 326/2004 Sb.) nebo </a:t>
            </a:r>
            <a:r>
              <a:rPr lang="cs-CZ" u="sng" dirty="0" smtClean="0"/>
              <a:t>biocidními přípravky</a:t>
            </a:r>
            <a:r>
              <a:rPr lang="cs-CZ" dirty="0" smtClean="0"/>
              <a:t> (č. 120/2002 Sb.) podle zákona o ochraně veřejného zdraví (č. 258/2000 Sb.) </a:t>
            </a:r>
          </a:p>
          <a:p>
            <a:r>
              <a:rPr lang="cs-CZ" dirty="0" smtClean="0"/>
              <a:t>-	</a:t>
            </a:r>
            <a:r>
              <a:rPr lang="cs-CZ" u="sng" dirty="0" err="1" smtClean="0"/>
              <a:t>přeshraniční</a:t>
            </a:r>
            <a:r>
              <a:rPr lang="cs-CZ" u="sng" dirty="0" smtClean="0"/>
              <a:t> přeprava odpadů podle zákona o odpadech </a:t>
            </a:r>
            <a:r>
              <a:rPr lang="cs-CZ" dirty="0" smtClean="0"/>
              <a:t>(č. 185/2001 Sb.)</a:t>
            </a:r>
          </a:p>
          <a:p>
            <a:r>
              <a:rPr lang="cs-CZ" dirty="0" smtClean="0"/>
              <a:t>–	</a:t>
            </a:r>
            <a:r>
              <a:rPr lang="cs-CZ" u="sng" dirty="0" smtClean="0"/>
              <a:t>provozování stacionárních zdrojů znečištění ovzduší </a:t>
            </a:r>
            <a:r>
              <a:rPr lang="cs-CZ" dirty="0" smtClean="0"/>
              <a:t>podléhající povolení podle zákona o</a:t>
            </a:r>
          </a:p>
          <a:p>
            <a:r>
              <a:rPr lang="cs-CZ" dirty="0" smtClean="0"/>
              <a:t>ochraně ovzduší (č. 201/2012 Sb., účinný od 1.9.2012)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nakládání s GMO a genetickými produkty</a:t>
            </a:r>
            <a:r>
              <a:rPr lang="cs-CZ" dirty="0" smtClean="0"/>
              <a:t> podléhající povolení podle zákona o nakládání</a:t>
            </a:r>
          </a:p>
          <a:p>
            <a:r>
              <a:rPr lang="cs-CZ" dirty="0" smtClean="0"/>
              <a:t>s GMO (č. 78/2004 Sb.)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nakládání  s  těžebním  odpadem</a:t>
            </a:r>
            <a:r>
              <a:rPr lang="cs-CZ" dirty="0" smtClean="0"/>
              <a:t>  podléhající  povolení  podle  zákona  o  nakládání  s</a:t>
            </a:r>
          </a:p>
          <a:p>
            <a:r>
              <a:rPr lang="cs-CZ" dirty="0" smtClean="0"/>
              <a:t>těžebním odpadem (č. 157/2009 Sb.)</a:t>
            </a:r>
          </a:p>
          <a:p>
            <a:r>
              <a:rPr lang="cs-CZ" dirty="0" smtClean="0"/>
              <a:t>-	</a:t>
            </a:r>
            <a:r>
              <a:rPr lang="cs-CZ" u="sng" dirty="0" smtClean="0"/>
              <a:t>provozování úložišť CO</a:t>
            </a:r>
            <a:r>
              <a:rPr lang="cs-CZ" u="sng" baseline="-25000" dirty="0" smtClean="0"/>
              <a:t>2</a:t>
            </a:r>
            <a:r>
              <a:rPr lang="cs-CZ" dirty="0" smtClean="0"/>
              <a:t> podléhající povolení podle zákona o ukládání CO</a:t>
            </a:r>
            <a:r>
              <a:rPr lang="cs-CZ" baseline="-25000" dirty="0" smtClean="0"/>
              <a:t>2</a:t>
            </a:r>
            <a:r>
              <a:rPr lang="cs-CZ" dirty="0" smtClean="0"/>
              <a:t> do přírodních</a:t>
            </a:r>
          </a:p>
          <a:p>
            <a:r>
              <a:rPr lang="cs-CZ" dirty="0" smtClean="0"/>
              <a:t>horninových struktur (č. 85/2012 Sb.)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Ekologická újma - definice </a:t>
            </a:r>
          </a:p>
          <a:p>
            <a:r>
              <a:rPr lang="cs-CZ" dirty="0" smtClean="0"/>
              <a:t>(§ 2 písm. a)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Obecná část definice </a:t>
            </a:r>
          </a:p>
          <a:p>
            <a:r>
              <a:rPr lang="cs-CZ" dirty="0" smtClean="0"/>
              <a:t>Nepříznivá   měřitelná   změna   přírodního   zdroje  nebo   měřitelné zhoršení jejich funkcí, která se může projevit přímo nebo nepřímo </a:t>
            </a:r>
          </a:p>
          <a:p>
            <a:r>
              <a:rPr lang="cs-CZ" dirty="0" smtClean="0"/>
              <a:t>•  Zvláštní část definice </a:t>
            </a:r>
          </a:p>
          <a:p>
            <a:r>
              <a:rPr lang="cs-CZ" dirty="0" smtClean="0"/>
              <a:t>- Závažné nepříznivé účinky na dosahování nebo udržování příznivého stavu ochrany druhů či stanovišť </a:t>
            </a:r>
          </a:p>
          <a:p>
            <a:r>
              <a:rPr lang="cs-CZ" dirty="0" smtClean="0"/>
              <a:t>- Závažné nepříznivé účinky na ekologický, chemický nebo množstevní stav vody nebo na její ekologický potenciál </a:t>
            </a:r>
          </a:p>
          <a:p>
            <a:r>
              <a:rPr lang="cs-CZ" dirty="0" smtClean="0"/>
              <a:t>- Závažné riziko nepříznivého vlivu na lidské zdraví v důsledku přímého </a:t>
            </a:r>
          </a:p>
          <a:p>
            <a:r>
              <a:rPr lang="cs-CZ" dirty="0" smtClean="0"/>
              <a:t>nebo   nepřímého   zavedení   látek,   přípravků,   organismů   nebo mikroorganismů na zemský povrch nebo pod něj (tj. do půdy)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Základní stav - definice </a:t>
            </a:r>
          </a:p>
          <a:p>
            <a:r>
              <a:rPr lang="cs-CZ" dirty="0" smtClean="0"/>
              <a:t>(§ 2 písm. o)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Stav přírodních zdrojů a jejich funkcí, který existoval v době, kdy </a:t>
            </a:r>
            <a:br>
              <a:rPr lang="cs-CZ" dirty="0" smtClean="0"/>
            </a:br>
            <a:r>
              <a:rPr lang="cs-CZ" dirty="0" smtClean="0"/>
              <a:t>	došlo k ekologické újmě a jenž by dále existoval, kdyby k ní nedošlo, </a:t>
            </a:r>
            <a:br>
              <a:rPr lang="cs-CZ" dirty="0" smtClean="0"/>
            </a:br>
            <a:r>
              <a:rPr lang="cs-CZ" dirty="0" smtClean="0"/>
              <a:t>	a to podle odhadu na základě nejlepších dostupných informací </a:t>
            </a:r>
          </a:p>
          <a:p>
            <a:r>
              <a:rPr lang="cs-CZ" dirty="0" smtClean="0"/>
              <a:t>•  Chráněné druhy a přírodní stanoviště + voda - primární náprava </a:t>
            </a:r>
            <a:br>
              <a:rPr lang="cs-CZ" dirty="0" smtClean="0"/>
            </a:br>
            <a:r>
              <a:rPr lang="cs-CZ" dirty="0" smtClean="0"/>
              <a:t>	(uvedení do základního stavu nebo směrem k tomuto stavu) </a:t>
            </a:r>
          </a:p>
          <a:p>
            <a:r>
              <a:rPr lang="cs-CZ" dirty="0" smtClean="0"/>
              <a:t>• MONITORING: </a:t>
            </a:r>
          </a:p>
          <a:p>
            <a:r>
              <a:rPr lang="cs-CZ" dirty="0" smtClean="0"/>
              <a:t>1. sledování stavu druhů a stanovišť </a:t>
            </a:r>
          </a:p>
          <a:p>
            <a:r>
              <a:rPr lang="cs-CZ" dirty="0" smtClean="0"/>
              <a:t>- orgány ochrany přírody (§ 45f ZOPK) </a:t>
            </a:r>
          </a:p>
          <a:p>
            <a:r>
              <a:rPr lang="cs-CZ" dirty="0" smtClean="0"/>
              <a:t>2. zjišťování a hodnocení stavu (množství a jakosti) vod </a:t>
            </a:r>
          </a:p>
          <a:p>
            <a:r>
              <a:rPr lang="cs-CZ" dirty="0" smtClean="0"/>
              <a:t>- správci povodí + pověřené subjekty - ČHMÚ, VÚV TGM </a:t>
            </a:r>
          </a:p>
          <a:p>
            <a:r>
              <a:rPr lang="cs-CZ" dirty="0" smtClean="0"/>
              <a:t>- § 21 vodního zákona </a:t>
            </a:r>
          </a:p>
          <a:p>
            <a:r>
              <a:rPr lang="cs-CZ" dirty="0" smtClean="0"/>
              <a:t>- vyhláška č. 5/2011 Sb. - monitoring podzemních vod </a:t>
            </a:r>
          </a:p>
          <a:p>
            <a:r>
              <a:rPr lang="cs-CZ" dirty="0" smtClean="0"/>
              <a:t>- vyhláška č. 98/2011 Sb. - monitoring povrchových vod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Osnova prezentace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Legislativní požadavky související s předcházením ekologické újmě a její </a:t>
            </a:r>
            <a:br>
              <a:rPr lang="cs-CZ" dirty="0" smtClean="0"/>
            </a:br>
            <a:r>
              <a:rPr lang="cs-CZ" dirty="0" smtClean="0"/>
              <a:t>	nápravou: </a:t>
            </a:r>
          </a:p>
          <a:p>
            <a:r>
              <a:rPr lang="cs-CZ" dirty="0" smtClean="0"/>
              <a:t>- právo Evropské unie - principy a působnost ELD, vývoj právní úpravy EU, </a:t>
            </a:r>
            <a:br>
              <a:rPr lang="cs-CZ" dirty="0" smtClean="0"/>
            </a:br>
            <a:r>
              <a:rPr lang="cs-CZ" dirty="0" smtClean="0"/>
              <a:t>	Hodnotící zpráva EK k ELD </a:t>
            </a:r>
          </a:p>
          <a:p>
            <a:r>
              <a:rPr lang="cs-CZ" dirty="0" smtClean="0"/>
              <a:t>- rozdíl mezi odpovědností za škodu a odpovědností za ekologickou újmu </a:t>
            </a:r>
          </a:p>
          <a:p>
            <a:r>
              <a:rPr lang="cs-CZ" dirty="0" smtClean="0"/>
              <a:t>- zákon č. 167/2008 Sb., o předcházení ekologické újmě a o její nápravě -</a:t>
            </a:r>
          </a:p>
          <a:p>
            <a:r>
              <a:rPr lang="cs-CZ" dirty="0" smtClean="0"/>
              <a:t>principy a působnost, výjimky, objektivní/subjektivní odpovědnost, povinnosti provozovatelů, řízení o ukládání PO/NO, výkon státní správy, kontrola a sankce, vztah k ostatním právním předpisům, finanční zajištění </a:t>
            </a:r>
          </a:p>
          <a:p>
            <a:r>
              <a:rPr lang="cs-CZ" dirty="0" smtClean="0"/>
              <a:t>- prováděcí právní předpisy </a:t>
            </a:r>
          </a:p>
          <a:p>
            <a:r>
              <a:rPr lang="cs-CZ" dirty="0" smtClean="0"/>
              <a:t>• vyhláška č. 17/2009 Sb., o zjišťování  a nápravě ekologické újmy na půdě </a:t>
            </a:r>
          </a:p>
          <a:p>
            <a:r>
              <a:rPr lang="cs-CZ" dirty="0" smtClean="0"/>
              <a:t>• nařízení vlády č. 295/2011 Sb. </a:t>
            </a:r>
          </a:p>
          <a:p>
            <a:r>
              <a:rPr lang="cs-CZ" dirty="0" smtClean="0"/>
              <a:t>- metodické pokyny OEREŠ MŽP </a:t>
            </a:r>
          </a:p>
          <a:p>
            <a:r>
              <a:rPr lang="cs-CZ" dirty="0" smtClean="0"/>
              <a:t>- prameny - internetové adresy, odborná literatura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Povinnosti provozovatelů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	§ 6 - provést nezbytná preventivní opatření (v případě </a:t>
            </a:r>
          </a:p>
          <a:p>
            <a:r>
              <a:rPr lang="cs-CZ" dirty="0" smtClean="0"/>
              <a:t>bezprostředně hrozící ekologické újmy) </a:t>
            </a:r>
          </a:p>
          <a:p>
            <a:r>
              <a:rPr lang="cs-CZ" dirty="0" smtClean="0"/>
              <a:t>•	§ 7 - provést nezbytná nápravná opatření (v případě</a:t>
            </a:r>
          </a:p>
          <a:p>
            <a:r>
              <a:rPr lang="cs-CZ" dirty="0" smtClean="0"/>
              <a:t>vzniku nebo zjištění ekologické újmy)</a:t>
            </a:r>
          </a:p>
          <a:p>
            <a:r>
              <a:rPr lang="cs-CZ" dirty="0" smtClean="0"/>
              <a:t>•	§ 12 - nést náklady</a:t>
            </a:r>
          </a:p>
          <a:p>
            <a:r>
              <a:rPr lang="cs-CZ" dirty="0" smtClean="0"/>
              <a:t>•	§ 14 - zabezpečit finanční zajištění + provést hodnocení</a:t>
            </a:r>
          </a:p>
          <a:p>
            <a:r>
              <a:rPr lang="cs-CZ" dirty="0" smtClean="0"/>
              <a:t>rizik (základní, popř. podrobné dle NV č. 295/2011 Sb.), od </a:t>
            </a:r>
          </a:p>
          <a:p>
            <a:r>
              <a:rPr lang="cs-CZ" dirty="0" smtClean="0"/>
              <a:t>1.1.2013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Preventivní opatření (§ 6)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v případě bezprostřední hrozby ekologické újmy; nejedná se o </a:t>
            </a:r>
            <a:br>
              <a:rPr lang="cs-CZ" dirty="0" smtClean="0"/>
            </a:br>
            <a:r>
              <a:rPr lang="cs-CZ" dirty="0" smtClean="0"/>
              <a:t>	obecná PO (havarijní plány, opatření z EIA) </a:t>
            </a:r>
          </a:p>
          <a:p>
            <a:r>
              <a:rPr lang="cs-CZ" dirty="0" smtClean="0"/>
              <a:t>• účelem PO je odstranit bezprostřední hrozbu ekologické újmy </a:t>
            </a:r>
          </a:p>
          <a:p>
            <a:r>
              <a:rPr lang="cs-CZ" dirty="0" smtClean="0"/>
              <a:t>• povinnosti provozovatele - provést nezbytná PO, nést náklady </a:t>
            </a:r>
            <a:br>
              <a:rPr lang="cs-CZ" dirty="0" smtClean="0"/>
            </a:br>
            <a:r>
              <a:rPr lang="cs-CZ" dirty="0" smtClean="0"/>
              <a:t>	a informovat příslušný orgán </a:t>
            </a:r>
          </a:p>
          <a:p>
            <a:r>
              <a:rPr lang="cs-CZ" dirty="0" smtClean="0"/>
              <a:t>• pravomoc příslušného orgánu požadovat informace, uložit </a:t>
            </a:r>
            <a:br>
              <a:rPr lang="cs-CZ" dirty="0" smtClean="0"/>
            </a:br>
            <a:r>
              <a:rPr lang="cs-CZ" dirty="0" smtClean="0"/>
              <a:t>	rozhodnutím provedení PO, udílet pokyny, zajistit provedení </a:t>
            </a:r>
            <a:br>
              <a:rPr lang="cs-CZ" dirty="0" smtClean="0"/>
            </a:br>
            <a:r>
              <a:rPr lang="cs-CZ" dirty="0" smtClean="0"/>
              <a:t>	PO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Zákon č. 167/2008 Sb. </a:t>
            </a:r>
          </a:p>
          <a:p>
            <a:r>
              <a:rPr lang="cs-CZ" dirty="0" smtClean="0"/>
              <a:t>Nápravná opatření (§ 7)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v případě zjištění či vzniku ekologické újmy </a:t>
            </a:r>
          </a:p>
          <a:p>
            <a:r>
              <a:rPr lang="cs-CZ" dirty="0" smtClean="0"/>
              <a:t>• povinnosti provozovatele - provést proveditelná NO </a:t>
            </a:r>
          </a:p>
          <a:p>
            <a:r>
              <a:rPr lang="cs-CZ" dirty="0" smtClean="0"/>
              <a:t>(zastavující), informovat příslušný orgán, předložit návrh NO </a:t>
            </a:r>
            <a:br>
              <a:rPr lang="cs-CZ" dirty="0" smtClean="0"/>
            </a:br>
            <a:r>
              <a:rPr lang="cs-CZ" dirty="0" smtClean="0"/>
              <a:t>podle přílohy č. 4, nést náklady </a:t>
            </a:r>
          </a:p>
          <a:p>
            <a:r>
              <a:rPr lang="cs-CZ" dirty="0" smtClean="0"/>
              <a:t>• pravomoc příslušného orgánu požadovat informace, schválit </a:t>
            </a:r>
            <a:br>
              <a:rPr lang="cs-CZ" dirty="0" smtClean="0"/>
            </a:br>
            <a:r>
              <a:rPr lang="cs-CZ" dirty="0" smtClean="0"/>
              <a:t>	návrh NO, uložit rozhodnutím provedení NO, udílet pokyny, </a:t>
            </a:r>
            <a:br>
              <a:rPr lang="cs-CZ" dirty="0" smtClean="0"/>
            </a:br>
            <a:r>
              <a:rPr lang="cs-CZ" dirty="0" smtClean="0"/>
              <a:t>	zajistit provedení NO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Náprava ekologické újmy na přírodě/vodě </a:t>
            </a:r>
          </a:p>
          <a:p>
            <a:r>
              <a:rPr lang="cs-CZ" dirty="0" smtClean="0"/>
              <a:t>(§ 10 + příloha č. 4 k zákonu)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Nápravy je dosahováno prostřednictvím obnovy ŽP zpět </a:t>
            </a:r>
            <a:br>
              <a:rPr lang="cs-CZ" dirty="0" smtClean="0"/>
            </a:br>
            <a:r>
              <a:rPr lang="cs-CZ" dirty="0" smtClean="0"/>
              <a:t>do jeho základního stavu nebo směrem k němu: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1. PRIMÁRNÍ   NÁPRAVA 	-   obnova   přírodního   zdroje   nebo </a:t>
            </a:r>
          </a:p>
          <a:p>
            <a:r>
              <a:rPr lang="cs-CZ" dirty="0" smtClean="0"/>
              <a:t>narušené funkce zpět do jejich základního stavu (nebo směrem </a:t>
            </a:r>
            <a:br>
              <a:rPr lang="cs-CZ" dirty="0" smtClean="0"/>
            </a:br>
            <a:r>
              <a:rPr lang="cs-CZ" dirty="0" smtClean="0"/>
              <a:t>k němu) </a:t>
            </a:r>
          </a:p>
          <a:p>
            <a:r>
              <a:rPr lang="cs-CZ" dirty="0" smtClean="0"/>
              <a:t>2. DOPLŇKOVÁ  NÁPRAVA  -  provádí  se  na  náhradní  lokalitě, </a:t>
            </a:r>
            <a:br>
              <a:rPr lang="cs-CZ" dirty="0" smtClean="0"/>
            </a:br>
            <a:r>
              <a:rPr lang="cs-CZ" dirty="0" smtClean="0"/>
              <a:t>	nevede-li primární náprava k obnově ŽP zpět do základního </a:t>
            </a:r>
            <a:br>
              <a:rPr lang="cs-CZ" dirty="0" smtClean="0"/>
            </a:br>
            <a:r>
              <a:rPr lang="cs-CZ" dirty="0" smtClean="0"/>
              <a:t>	stavu </a:t>
            </a:r>
          </a:p>
          <a:p>
            <a:r>
              <a:rPr lang="cs-CZ" dirty="0" smtClean="0"/>
              <a:t>3. VYROVNÁVACÍ NÁPRAVA - vyrovnání tzv. přechodných ztrát = </a:t>
            </a:r>
            <a:br>
              <a:rPr lang="cs-CZ" dirty="0" smtClean="0"/>
            </a:br>
            <a:r>
              <a:rPr lang="cs-CZ" dirty="0" smtClean="0"/>
              <a:t>	ztráty na přírodních zdrojích a jejich funkcích čekajících na </a:t>
            </a:r>
          </a:p>
          <a:p>
            <a:r>
              <a:rPr lang="cs-CZ" dirty="0" smtClean="0"/>
              <a:t>obnovu do doby, dokud primární nebo doplňková náprava </a:t>
            </a:r>
          </a:p>
          <a:p>
            <a:r>
              <a:rPr lang="cs-CZ" dirty="0" smtClean="0"/>
              <a:t>nedosáhne účinku (zlepšení druhů/vody na poškozené nebo </a:t>
            </a:r>
            <a:br>
              <a:rPr lang="cs-CZ" dirty="0" smtClean="0"/>
            </a:br>
            <a:r>
              <a:rPr lang="cs-CZ" dirty="0" smtClean="0"/>
              <a:t>náhradní lokalitě; neobsahuje finanční náhradu veřejnosti)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Náprava ekologické újmy na půdě </a:t>
            </a:r>
          </a:p>
          <a:p>
            <a:r>
              <a:rPr lang="cs-CZ" dirty="0" smtClean="0"/>
              <a:t>(§ 11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EÚ na půdě = znečištění půdy představující závažné riziko nepříznivého </a:t>
            </a:r>
            <a:br>
              <a:rPr lang="cs-CZ" dirty="0" smtClean="0"/>
            </a:br>
            <a:r>
              <a:rPr lang="cs-CZ" dirty="0" smtClean="0"/>
              <a:t>	vlivu na lidské zdraví v důsledku přímého nebo nepřímého zavedení látek, </a:t>
            </a:r>
          </a:p>
          <a:p>
            <a:r>
              <a:rPr lang="cs-CZ" dirty="0" smtClean="0"/>
              <a:t>přípravků, organismů či mikroorganismů na zemský povrch nebo pod něj (§ 2 písm. a) bod 3 zákona) </a:t>
            </a:r>
          </a:p>
          <a:p>
            <a:r>
              <a:rPr lang="cs-CZ" dirty="0" smtClean="0"/>
              <a:t>•  Náprava (příloha II ELD) - odstranění, izolování nebo snížení znečišťujících </a:t>
            </a:r>
            <a:br>
              <a:rPr lang="cs-CZ" dirty="0" smtClean="0"/>
            </a:br>
            <a:r>
              <a:rPr lang="cs-CZ" dirty="0" smtClean="0"/>
              <a:t>	látek tak, aby znečištěná půda již nadále nepředstavovala významné </a:t>
            </a:r>
            <a:br>
              <a:rPr lang="cs-CZ" dirty="0" smtClean="0"/>
            </a:br>
            <a:r>
              <a:rPr lang="cs-CZ" dirty="0" smtClean="0"/>
              <a:t>	riziko pro lidské zdraví (x NE - návrat do základního stavu/druhy, voda) </a:t>
            </a:r>
          </a:p>
          <a:p>
            <a:r>
              <a:rPr lang="cs-CZ" dirty="0" smtClean="0"/>
              <a:t>• 	§ 11 odst. 1 zákona č. 167/2008 Sb. - existuje-li důvodné podezření, že </a:t>
            </a:r>
          </a:p>
          <a:p>
            <a:r>
              <a:rPr lang="cs-CZ" dirty="0" smtClean="0"/>
              <a:t>v důsledku provozní činnosti uvedené v příloze č. 1 došlo k EÚ na půdě, příslušný orgán zajistí zpracování analýzy rizik + stanovisko KHS </a:t>
            </a:r>
          </a:p>
          <a:p>
            <a:r>
              <a:rPr lang="cs-CZ" dirty="0" smtClean="0"/>
              <a:t>•  Vyhláška MŽP č. 17/2009 Sb., o zjišťování a nápravě ekologické újmy na </a:t>
            </a:r>
            <a:br>
              <a:rPr lang="cs-CZ" dirty="0" smtClean="0"/>
            </a:br>
            <a:r>
              <a:rPr lang="cs-CZ" dirty="0" smtClean="0"/>
              <a:t>	půdě (účinná od 1.2.2009)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Náprava ekologické újmy na půdě </a:t>
            </a:r>
          </a:p>
          <a:p>
            <a:r>
              <a:rPr lang="cs-CZ" dirty="0" smtClean="0"/>
              <a:t>(vyhláška č. 17/2009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- předmět a účel úpravy </a:t>
            </a:r>
          </a:p>
          <a:p>
            <a:r>
              <a:rPr lang="cs-CZ" dirty="0" smtClean="0"/>
              <a:t>- metody a způsob zpracování analýzy rizik </a:t>
            </a:r>
          </a:p>
          <a:p>
            <a:r>
              <a:rPr lang="cs-CZ" dirty="0" smtClean="0"/>
              <a:t>- posouzení rizik pro lidské zdraví </a:t>
            </a:r>
          </a:p>
          <a:p>
            <a:r>
              <a:rPr lang="cs-CZ" dirty="0" smtClean="0"/>
              <a:t>- stanovování cílů nápravných opatření </a:t>
            </a:r>
          </a:p>
          <a:p>
            <a:r>
              <a:rPr lang="cs-CZ" dirty="0" smtClean="0"/>
              <a:t>- návrh a výběr nápravných opatření </a:t>
            </a:r>
          </a:p>
          <a:p>
            <a:r>
              <a:rPr lang="cs-CZ" dirty="0" smtClean="0"/>
              <a:t>- osnova závěrečné zprávy o průzkumu ekologické újmy na </a:t>
            </a:r>
            <a:br>
              <a:rPr lang="cs-CZ" dirty="0" smtClean="0"/>
            </a:br>
            <a:r>
              <a:rPr lang="cs-CZ" dirty="0" smtClean="0"/>
              <a:t>půdě (příloha)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Zahájení řízení o uložení PO/NO </a:t>
            </a:r>
          </a:p>
          <a:p>
            <a:r>
              <a:rPr lang="cs-CZ" dirty="0" smtClean="0"/>
              <a:t>(§ 8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z moci úřední (ex offo) - příslušný orgán - jakmile se dozví o </a:t>
            </a:r>
            <a:br>
              <a:rPr lang="cs-CZ" dirty="0" smtClean="0"/>
            </a:br>
            <a:r>
              <a:rPr lang="cs-CZ" dirty="0" smtClean="0"/>
              <a:t>	skutečnostech nasvědčujících tomu, že došlo k EÚ nebo k její </a:t>
            </a:r>
            <a:br>
              <a:rPr lang="cs-CZ" dirty="0" smtClean="0"/>
            </a:br>
            <a:r>
              <a:rPr lang="cs-CZ" dirty="0" smtClean="0"/>
              <a:t>	bezprostřední hrozbě (§ 46 + 42 </a:t>
            </a:r>
            <a:r>
              <a:rPr lang="cs-CZ" dirty="0" err="1" smtClean="0"/>
              <a:t>SpŘ</a:t>
            </a:r>
            <a:r>
              <a:rPr lang="cs-CZ" dirty="0" smtClean="0"/>
              <a:t> - podněty) </a:t>
            </a:r>
          </a:p>
          <a:p>
            <a:r>
              <a:rPr lang="cs-CZ" dirty="0" smtClean="0"/>
              <a:t>•  na   žádost 	-   mohou   podat   FO   nebo   PO   dotčené   nebo </a:t>
            </a:r>
          </a:p>
          <a:p>
            <a:r>
              <a:rPr lang="cs-CZ" dirty="0" smtClean="0"/>
              <a:t>pravděpodobně dotčené ekologickou újmou (§ 44-45 </a:t>
            </a:r>
            <a:r>
              <a:rPr lang="cs-CZ" dirty="0" err="1" smtClean="0"/>
              <a:t>SpŘ</a:t>
            </a:r>
            <a:r>
              <a:rPr lang="cs-CZ" dirty="0" smtClean="0"/>
              <a:t>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účastenství v řízení - správní řád (žadatel + dotčené osoby + </a:t>
            </a:r>
            <a:r>
              <a:rPr lang="cs-CZ" dirty="0" err="1" smtClean="0"/>
              <a:t>osoby</a:t>
            </a:r>
            <a:r>
              <a:rPr lang="cs-CZ" dirty="0" smtClean="0"/>
              <a:t>, </a:t>
            </a:r>
            <a:br>
              <a:rPr lang="cs-CZ" dirty="0" smtClean="0"/>
            </a:br>
            <a:r>
              <a:rPr lang="cs-CZ" dirty="0" smtClean="0"/>
              <a:t>	o kterých to stanoví zvláštní zákon)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Náhrada nákladů na PO/NO </a:t>
            </a:r>
          </a:p>
          <a:p>
            <a:r>
              <a:rPr lang="cs-CZ" dirty="0" smtClean="0"/>
              <a:t>(§ 12 a 13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PPP - náklady nese provozovatel, který způsobil ekologickou újmu </a:t>
            </a:r>
          </a:p>
          <a:p>
            <a:r>
              <a:rPr lang="cs-CZ" dirty="0" smtClean="0"/>
              <a:t>•  využití prostředků ze zvláštního účtu kraje zřízeného podle § 42 odst. 4 </a:t>
            </a:r>
            <a:br>
              <a:rPr lang="cs-CZ" dirty="0" smtClean="0"/>
            </a:br>
            <a:r>
              <a:rPr lang="cs-CZ" dirty="0" smtClean="0"/>
              <a:t>	</a:t>
            </a:r>
            <a:r>
              <a:rPr lang="cs-CZ" dirty="0" err="1" smtClean="0"/>
              <a:t>VodZ</a:t>
            </a:r>
            <a:r>
              <a:rPr lang="cs-CZ" dirty="0" smtClean="0"/>
              <a:t> (náklady nelze uložit provozovateli - nelze ho zjistit, liberační </a:t>
            </a:r>
            <a:br>
              <a:rPr lang="cs-CZ" dirty="0" smtClean="0"/>
            </a:br>
            <a:r>
              <a:rPr lang="cs-CZ" dirty="0" smtClean="0"/>
              <a:t>	důvody) </a:t>
            </a:r>
          </a:p>
          <a:p>
            <a:r>
              <a:rPr lang="cs-CZ" dirty="0" smtClean="0"/>
              <a:t>•  Výjimky, za kterých provozovatel nenese náklady, pokud prokáže, že … </a:t>
            </a:r>
            <a:br>
              <a:rPr lang="cs-CZ" dirty="0" smtClean="0"/>
            </a:br>
            <a:r>
              <a:rPr lang="cs-CZ" dirty="0" smtClean="0"/>
              <a:t>	(§ 12 odst. 3 a 4) </a:t>
            </a:r>
          </a:p>
          <a:p>
            <a:r>
              <a:rPr lang="cs-CZ" dirty="0" smtClean="0"/>
              <a:t>- obligatorní (MS </a:t>
            </a:r>
            <a:r>
              <a:rPr lang="cs-CZ" dirty="0" err="1" smtClean="0"/>
              <a:t>shall</a:t>
            </a:r>
            <a:r>
              <a:rPr lang="cs-CZ" dirty="0" smtClean="0"/>
              <a:t>) </a:t>
            </a:r>
          </a:p>
          <a:p>
            <a:r>
              <a:rPr lang="cs-CZ" dirty="0" smtClean="0"/>
              <a:t>- škodu způsobila 3. osoba </a:t>
            </a:r>
          </a:p>
          <a:p>
            <a:r>
              <a:rPr lang="cs-CZ" dirty="0" smtClean="0"/>
              <a:t>- důsledek splnění závazného příkazu nebo pokynu </a:t>
            </a:r>
          </a:p>
          <a:p>
            <a:r>
              <a:rPr lang="cs-CZ" dirty="0" smtClean="0"/>
              <a:t>- fakultativní (MS </a:t>
            </a:r>
            <a:r>
              <a:rPr lang="cs-CZ" dirty="0" err="1" smtClean="0"/>
              <a:t>may</a:t>
            </a:r>
            <a:r>
              <a:rPr lang="cs-CZ" dirty="0" smtClean="0"/>
              <a:t>) 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Permit</a:t>
            </a:r>
            <a:r>
              <a:rPr lang="cs-CZ" dirty="0" smtClean="0"/>
              <a:t> defense - emise/událost výslovně povolena, provozovatel jednal v souladu s povolením 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State</a:t>
            </a:r>
            <a:r>
              <a:rPr lang="cs-CZ" dirty="0" smtClean="0"/>
              <a:t>-</a:t>
            </a:r>
            <a:r>
              <a:rPr lang="cs-CZ" dirty="0" err="1" smtClean="0"/>
              <a:t>of</a:t>
            </a: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-</a:t>
            </a:r>
            <a:r>
              <a:rPr lang="cs-CZ" dirty="0" err="1" smtClean="0"/>
              <a:t>art</a:t>
            </a:r>
            <a:r>
              <a:rPr lang="cs-CZ" dirty="0" smtClean="0"/>
              <a:t> defense - stav vědeckých a technických znalostí, </a:t>
            </a:r>
            <a:br>
              <a:rPr lang="cs-CZ" dirty="0" smtClean="0"/>
            </a:br>
            <a:r>
              <a:rPr lang="cs-CZ" dirty="0" smtClean="0"/>
              <a:t>nebylo považováno za pravděpodobné, že by emise/činnost/způsob </a:t>
            </a:r>
          </a:p>
          <a:p>
            <a:r>
              <a:rPr lang="cs-CZ" dirty="0" smtClean="0"/>
              <a:t>používání výrobku v průběhu činnosti způsobilo škodu na ŽP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Finanční zabezpečení PO/NO </a:t>
            </a:r>
          </a:p>
          <a:p>
            <a:r>
              <a:rPr lang="cs-CZ" dirty="0" smtClean="0"/>
              <a:t>(§ 14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Provozovatel,  který  vykonává  provozní  činnost  uvedenou </a:t>
            </a:r>
            <a:br>
              <a:rPr lang="cs-CZ" dirty="0" smtClean="0"/>
            </a:br>
            <a:r>
              <a:rPr lang="cs-CZ" dirty="0" smtClean="0"/>
              <a:t>	v  příloze  č. 1,  je  povinen  zabezpečit  finanční  zajištění </a:t>
            </a:r>
            <a:br>
              <a:rPr lang="cs-CZ" dirty="0" smtClean="0"/>
            </a:br>
            <a:r>
              <a:rPr lang="cs-CZ" dirty="0" smtClean="0"/>
              <a:t>	k náhradě nákladů na PO/NO </a:t>
            </a:r>
          </a:p>
          <a:p>
            <a:r>
              <a:rPr lang="cs-CZ" dirty="0" smtClean="0"/>
              <a:t>• Nejsou taxativně stanoveny formy finančního zajištění (např. </a:t>
            </a:r>
            <a:br>
              <a:rPr lang="cs-CZ" dirty="0" smtClean="0"/>
            </a:br>
            <a:r>
              <a:rPr lang="cs-CZ" dirty="0" smtClean="0"/>
              <a:t>	pojištění, bankovní záruka) </a:t>
            </a:r>
          </a:p>
          <a:p>
            <a:r>
              <a:rPr lang="cs-CZ" dirty="0" smtClean="0"/>
              <a:t>• Bez finančního zajištění nelze vykonávat provozní činnost </a:t>
            </a:r>
          </a:p>
          <a:p>
            <a:r>
              <a:rPr lang="cs-CZ" dirty="0" smtClean="0"/>
              <a:t>• Rozsah  finančního  zajištění  musí  po  celou  dobu  výkonu </a:t>
            </a:r>
            <a:br>
              <a:rPr lang="cs-CZ" dirty="0" smtClean="0"/>
            </a:br>
            <a:r>
              <a:rPr lang="cs-CZ" dirty="0" smtClean="0"/>
              <a:t>	provozní  činnosti  odpovídat  rozsahu  možných  nákladů  a </a:t>
            </a:r>
          </a:p>
          <a:p>
            <a:r>
              <a:rPr lang="cs-CZ" dirty="0" smtClean="0"/>
              <a:t>intenzitě nebo závažnosti vytvářeného rizika ekologické újmy </a:t>
            </a:r>
          </a:p>
          <a:p>
            <a:r>
              <a:rPr lang="cs-CZ" dirty="0" smtClean="0"/>
              <a:t>• Účinnost ode dne 1.1.2013 (§ 29)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Výjimky z finančního zajištění </a:t>
            </a:r>
          </a:p>
          <a:p>
            <a:r>
              <a:rPr lang="cs-CZ" dirty="0" smtClean="0"/>
              <a:t>(§ 14 odst. 3 a 4 zákona č. 167/2008 Sb.) </a:t>
            </a:r>
          </a:p>
          <a:p>
            <a:r>
              <a:rPr lang="cs-CZ" dirty="0" smtClean="0"/>
              <a:t>1. Pokud  prokáže  na  základě  hodnocení  rizik,  že  provozní </a:t>
            </a:r>
          </a:p>
          <a:p>
            <a:r>
              <a:rPr lang="cs-CZ" dirty="0" smtClean="0"/>
              <a:t>činností může způsobit ekologickou újmu, jejíž náprava si </a:t>
            </a:r>
          </a:p>
          <a:p>
            <a:r>
              <a:rPr lang="cs-CZ" dirty="0" smtClean="0"/>
              <a:t>vyžádá: </a:t>
            </a:r>
          </a:p>
          <a:p>
            <a:r>
              <a:rPr lang="cs-CZ" dirty="0" smtClean="0"/>
              <a:t>- náklady nižší než 20 000 </a:t>
            </a:r>
            <a:r>
              <a:rPr lang="cs-CZ" dirty="0" err="1" smtClean="0"/>
              <a:t>000</a:t>
            </a:r>
            <a:r>
              <a:rPr lang="cs-CZ" dirty="0" smtClean="0"/>
              <a:t> Kč, nebo </a:t>
            </a:r>
          </a:p>
          <a:p>
            <a:r>
              <a:rPr lang="cs-CZ" dirty="0" smtClean="0"/>
              <a:t>- náklady  vyšší  než	20	000	</a:t>
            </a:r>
            <a:r>
              <a:rPr lang="cs-CZ" dirty="0" err="1" smtClean="0"/>
              <a:t>000</a:t>
            </a:r>
            <a:r>
              <a:rPr lang="cs-CZ" dirty="0" smtClean="0"/>
              <a:t>  Kč  a  provozovatel  je  současně</a:t>
            </a:r>
          </a:p>
          <a:p>
            <a:r>
              <a:rPr lang="cs-CZ" dirty="0" smtClean="0"/>
              <a:t>registrován   v   Programu   EMAS   nebo   má   certifikovaný   systém</a:t>
            </a:r>
          </a:p>
          <a:p>
            <a:r>
              <a:rPr lang="cs-CZ" dirty="0" smtClean="0"/>
              <a:t>environmentálního řízení podle norem ISO 14 000, nebo prokazatelně zahájil činnosti vedoucí k registraci nebo certifikaci. </a:t>
            </a:r>
          </a:p>
          <a:p>
            <a:r>
              <a:rPr lang="cs-CZ" dirty="0" smtClean="0"/>
              <a:t>2. Pokud vypouští odpadní vody, které neobsahují nebezpečné </a:t>
            </a:r>
            <a:br>
              <a:rPr lang="cs-CZ" dirty="0" smtClean="0"/>
            </a:br>
            <a:r>
              <a:rPr lang="cs-CZ" dirty="0" smtClean="0"/>
              <a:t>	závadné látky nebo zvlášť nebezpečné závadné látky.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Směrnice EP a Rady 2004/35/ES o odpovědnosti za ŽP s </a:t>
            </a:r>
          </a:p>
          <a:p>
            <a:r>
              <a:rPr lang="cs-CZ" dirty="0" smtClean="0"/>
              <a:t>ohledem na prevenci a nápravu škod na ŽP </a:t>
            </a:r>
          </a:p>
          <a:p>
            <a:r>
              <a:rPr lang="cs-CZ" dirty="0" smtClean="0"/>
              <a:t>(</a:t>
            </a:r>
            <a:r>
              <a:rPr lang="cs-CZ" dirty="0" err="1" smtClean="0"/>
              <a:t>Environmental</a:t>
            </a:r>
            <a:r>
              <a:rPr lang="cs-CZ" dirty="0" smtClean="0"/>
              <a:t> </a:t>
            </a:r>
            <a:r>
              <a:rPr lang="cs-CZ" dirty="0" err="1" smtClean="0"/>
              <a:t>Liability</a:t>
            </a:r>
            <a:r>
              <a:rPr lang="cs-CZ" dirty="0" smtClean="0"/>
              <a:t> </a:t>
            </a:r>
            <a:r>
              <a:rPr lang="cs-CZ" dirty="0" err="1" smtClean="0"/>
              <a:t>Directive</a:t>
            </a:r>
            <a:r>
              <a:rPr lang="cs-CZ" dirty="0" smtClean="0"/>
              <a:t> = ELD)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-  první rámcová legislativa EU v oblasti odpovědnosti za </a:t>
            </a:r>
            <a:br>
              <a:rPr lang="cs-CZ" dirty="0" smtClean="0"/>
            </a:br>
            <a:r>
              <a:rPr lang="cs-CZ" dirty="0" smtClean="0"/>
              <a:t>	škody na ŽP </a:t>
            </a:r>
          </a:p>
          <a:p>
            <a:r>
              <a:rPr lang="cs-CZ" dirty="0" smtClean="0"/>
              <a:t>-  provádí   princip	„znečišťovatel   platí“	(</a:t>
            </a:r>
            <a:r>
              <a:rPr lang="cs-CZ" dirty="0" err="1" smtClean="0"/>
              <a:t>Polluter</a:t>
            </a:r>
            <a:r>
              <a:rPr lang="cs-CZ" dirty="0" smtClean="0"/>
              <a:t>   </a:t>
            </a:r>
            <a:r>
              <a:rPr lang="cs-CZ" dirty="0" err="1" smtClean="0"/>
              <a:t>Pays</a:t>
            </a:r>
            <a:endParaRPr lang="cs-CZ" dirty="0" smtClean="0"/>
          </a:p>
          <a:p>
            <a:r>
              <a:rPr lang="cs-CZ" dirty="0" err="1" smtClean="0"/>
              <a:t>Principle</a:t>
            </a:r>
            <a:r>
              <a:rPr lang="cs-CZ" dirty="0" smtClean="0"/>
              <a:t> - PPP) - čl. 191 odst. 2 SFEU</a:t>
            </a:r>
          </a:p>
          <a:p>
            <a:r>
              <a:rPr lang="cs-CZ" dirty="0" smtClean="0"/>
              <a:t>-  cíl - vytvořit právní rámec odpovědnosti založený na PPP, </a:t>
            </a:r>
          </a:p>
          <a:p>
            <a:r>
              <a:rPr lang="cs-CZ" dirty="0" smtClean="0"/>
              <a:t>předcházet škodám na ŽP a napravovat je </a:t>
            </a:r>
          </a:p>
          <a:p>
            <a:r>
              <a:rPr lang="cs-CZ" dirty="0" smtClean="0"/>
              <a:t>-  rámcová úprava - minimální požadavky + široká diskrece </a:t>
            </a:r>
            <a:br>
              <a:rPr lang="cs-CZ" dirty="0" smtClean="0"/>
            </a:br>
            <a:r>
              <a:rPr lang="cs-CZ" dirty="0" smtClean="0"/>
              <a:t>	(např. rozšíření provozních činností, druhů a stanovišť, </a:t>
            </a:r>
          </a:p>
          <a:p>
            <a:r>
              <a:rPr lang="cs-CZ" dirty="0" smtClean="0"/>
              <a:t>liberační důvody) 	- nebrání MS v zachování či přijetí </a:t>
            </a:r>
          </a:p>
          <a:p>
            <a:r>
              <a:rPr lang="cs-CZ" dirty="0" smtClean="0"/>
              <a:t>přísnějších předpisů (čl. 16/1 ELD)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Hodnocení rizik ekologické újmy </a:t>
            </a:r>
          </a:p>
          <a:p>
            <a:r>
              <a:rPr lang="cs-CZ" dirty="0" smtClean="0"/>
              <a:t>(§ 14 odst. 1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povinnost   provést   hodnocení   rizik 	(HR)   jednotlivých </a:t>
            </a:r>
          </a:p>
          <a:p>
            <a:r>
              <a:rPr lang="cs-CZ" dirty="0" smtClean="0"/>
              <a:t>provozních činností z přílohy č. 1, a průběžně ho aktualizovat </a:t>
            </a:r>
            <a:br>
              <a:rPr lang="cs-CZ" dirty="0" smtClean="0"/>
            </a:br>
            <a:r>
              <a:rPr lang="cs-CZ" dirty="0" smtClean="0"/>
              <a:t>(v případě významných změn provozní činnosti) </a:t>
            </a:r>
          </a:p>
          <a:p>
            <a:r>
              <a:rPr lang="cs-CZ" dirty="0" smtClean="0"/>
              <a:t>•  předpoklad pro uplatnění výjimky z povinnosti zabezpečit </a:t>
            </a:r>
            <a:br>
              <a:rPr lang="cs-CZ" dirty="0" smtClean="0"/>
            </a:br>
            <a:r>
              <a:rPr lang="cs-CZ" dirty="0" smtClean="0"/>
              <a:t>	finančního zajištění </a:t>
            </a:r>
          </a:p>
          <a:p>
            <a:r>
              <a:rPr lang="cs-CZ" dirty="0" smtClean="0"/>
              <a:t>•  účelem vyloučení málo nebezpečných činností </a:t>
            </a:r>
          </a:p>
          <a:p>
            <a:r>
              <a:rPr lang="cs-CZ" dirty="0" smtClean="0"/>
              <a:t>•  nařízení vlády č. 295/2011 Sb., o způsobu hodnocení rizik </a:t>
            </a:r>
          </a:p>
          <a:p>
            <a:r>
              <a:rPr lang="cs-CZ" dirty="0" smtClean="0"/>
              <a:t>ekologické újmy a o bližších podmínkách finančního zajištění </a:t>
            </a:r>
          </a:p>
          <a:p>
            <a:r>
              <a:rPr lang="cs-CZ" dirty="0" smtClean="0"/>
              <a:t>(účinnost od 1.1.2012, § 14 odst. 5 zákona) </a:t>
            </a:r>
          </a:p>
          <a:p>
            <a:r>
              <a:rPr lang="cs-CZ" dirty="0" smtClean="0"/>
              <a:t>•  dvoustupňový systém - základní (§ 4 NV), podrobné (§ 5 NV) </a:t>
            </a:r>
          </a:p>
          <a:p>
            <a:r>
              <a:rPr lang="cs-CZ" dirty="0" smtClean="0"/>
              <a:t>•  účinnost ode dne 1.1.2013 (viz § 29 zákona)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23268" t="17501" r="22141" b="10904"/>
          <a:stretch>
            <a:fillRect/>
          </a:stretch>
        </p:blipFill>
        <p:spPr bwMode="auto">
          <a:xfrm>
            <a:off x="827584" y="476672"/>
            <a:ext cx="7674136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Výkon státní správy </a:t>
            </a:r>
          </a:p>
          <a:p>
            <a:r>
              <a:rPr lang="cs-CZ" dirty="0" smtClean="0"/>
              <a:t>(§ 16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MŽP - odvolací orgán, evidence, vrchní státní dozor, reporting vůči </a:t>
            </a:r>
            <a:br>
              <a:rPr lang="cs-CZ" dirty="0" smtClean="0"/>
            </a:br>
            <a:r>
              <a:rPr lang="cs-CZ" dirty="0" smtClean="0"/>
              <a:t>	orgánům EU </a:t>
            </a:r>
          </a:p>
          <a:p>
            <a:r>
              <a:rPr lang="cs-CZ" dirty="0" smtClean="0"/>
              <a:t>•  ČIŽP - prvoinstanční orgán, ukládá PO a NO, příp. zajišťuje jejich </a:t>
            </a:r>
            <a:br>
              <a:rPr lang="cs-CZ" dirty="0" smtClean="0"/>
            </a:br>
            <a:r>
              <a:rPr lang="cs-CZ" dirty="0" smtClean="0"/>
              <a:t>	provedení, rozhoduje o náhradě nákladů, provádí kontrolu (§ 18), </a:t>
            </a:r>
            <a:br>
              <a:rPr lang="cs-CZ" dirty="0" smtClean="0"/>
            </a:br>
            <a:r>
              <a:rPr lang="cs-CZ" dirty="0" smtClean="0"/>
              <a:t>	ukládá pokuty  (§ 19-20) </a:t>
            </a:r>
          </a:p>
          <a:p>
            <a:r>
              <a:rPr lang="cs-CZ" dirty="0" smtClean="0"/>
              <a:t>•  správy NP nebo CHKO - NP a CHKO </a:t>
            </a:r>
          </a:p>
          <a:p>
            <a:r>
              <a:rPr lang="cs-CZ" dirty="0" smtClean="0"/>
              <a:t>•  újezdní úřady a MO - vojenské újezdy </a:t>
            </a:r>
          </a:p>
          <a:p>
            <a:r>
              <a:rPr lang="cs-CZ" dirty="0" smtClean="0"/>
              <a:t>•  KHS/</a:t>
            </a:r>
            <a:r>
              <a:rPr lang="cs-CZ" dirty="0" err="1" smtClean="0"/>
              <a:t>MZd</a:t>
            </a:r>
            <a:r>
              <a:rPr lang="cs-CZ" dirty="0" smtClean="0"/>
              <a:t> - vyjadřují se k analýzám rizik na lidské zdraví v případě </a:t>
            </a:r>
            <a:br>
              <a:rPr lang="cs-CZ" dirty="0" smtClean="0"/>
            </a:br>
            <a:r>
              <a:rPr lang="cs-CZ" dirty="0" smtClean="0"/>
              <a:t>	ekologické újmy na půdě </a:t>
            </a:r>
          </a:p>
          <a:p>
            <a:r>
              <a:rPr lang="cs-CZ" dirty="0" smtClean="0"/>
              <a:t>•  dotčené orgány (§ 17) </a:t>
            </a: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Dotčené orgány </a:t>
            </a:r>
          </a:p>
          <a:p>
            <a:r>
              <a:rPr lang="cs-CZ" dirty="0" smtClean="0"/>
              <a:t>(§ 17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Vodoprávní úřady (újma na vodě), OOP (újma na </a:t>
            </a:r>
            <a:br>
              <a:rPr lang="cs-CZ" dirty="0" smtClean="0"/>
            </a:br>
            <a:r>
              <a:rPr lang="cs-CZ" dirty="0" smtClean="0"/>
              <a:t>přírodě), orgány SS lesů (újma na lesích), orgány </a:t>
            </a:r>
          </a:p>
          <a:p>
            <a:r>
              <a:rPr lang="cs-CZ" dirty="0" smtClean="0"/>
              <a:t>ochrany	ZPF	(újma	na	ZPF),	OBÚ</a:t>
            </a:r>
          </a:p>
          <a:p>
            <a:r>
              <a:rPr lang="cs-CZ" dirty="0" smtClean="0"/>
              <a:t>(provozovatel=těžební  organizace  podle  ZHČ),  KÚ </a:t>
            </a:r>
          </a:p>
          <a:p>
            <a:r>
              <a:rPr lang="cs-CZ" dirty="0" smtClean="0"/>
              <a:t>(újma způsobena provozem IPPC) </a:t>
            </a:r>
          </a:p>
          <a:p>
            <a:r>
              <a:rPr lang="cs-CZ" dirty="0" smtClean="0"/>
              <a:t>• Poskytují   informace   příslušnému   orgánu,   právo </a:t>
            </a:r>
            <a:br>
              <a:rPr lang="cs-CZ" dirty="0" smtClean="0"/>
            </a:br>
            <a:r>
              <a:rPr lang="cs-CZ" dirty="0" smtClean="0"/>
              <a:t>nahlížet  do  spisu,  vyjadřovat  se  k  podkladům, </a:t>
            </a:r>
          </a:p>
          <a:p>
            <a:r>
              <a:rPr lang="cs-CZ" dirty="0" smtClean="0"/>
              <a:t>možnost činit společné úkony (kromě rozhodnutí) </a:t>
            </a:r>
          </a:p>
          <a:p>
            <a:r>
              <a:rPr lang="cs-CZ" dirty="0" smtClean="0"/>
              <a:t>• Řešení rozporů - dohodovací řízení mezi ústředními </a:t>
            </a:r>
            <a:br>
              <a:rPr lang="cs-CZ" dirty="0" smtClean="0"/>
            </a:br>
            <a:r>
              <a:rPr lang="cs-CZ" dirty="0" smtClean="0"/>
              <a:t>správními orgány (§ 133/3 </a:t>
            </a:r>
            <a:r>
              <a:rPr lang="cs-CZ" dirty="0" err="1" smtClean="0"/>
              <a:t>SpŘ</a:t>
            </a:r>
            <a:r>
              <a:rPr lang="cs-CZ" dirty="0" smtClean="0"/>
              <a:t>) - předložení vládě </a:t>
            </a:r>
            <a:br>
              <a:rPr lang="cs-CZ" dirty="0" smtClean="0"/>
            </a:br>
            <a:r>
              <a:rPr lang="cs-CZ" dirty="0" smtClean="0"/>
              <a:t>(§ 136/6 </a:t>
            </a:r>
            <a:r>
              <a:rPr lang="cs-CZ" dirty="0" err="1" smtClean="0"/>
              <a:t>SpŘ</a:t>
            </a:r>
            <a:r>
              <a:rPr lang="cs-CZ" dirty="0" smtClean="0"/>
              <a:t>) </a:t>
            </a:r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Výkon kontroly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kontrolní orgány (ČIŽP, Správy NP/CHKO, ÚÚ) </a:t>
            </a:r>
          </a:p>
          <a:p>
            <a:r>
              <a:rPr lang="cs-CZ" dirty="0" smtClean="0"/>
              <a:t>•  dohlížejí na plnění povinností stanovených zákonem nebo uložených na </a:t>
            </a:r>
            <a:br>
              <a:rPr lang="cs-CZ" dirty="0" smtClean="0"/>
            </a:br>
            <a:r>
              <a:rPr lang="cs-CZ" dirty="0" smtClean="0"/>
              <a:t>	jeho základě </a:t>
            </a:r>
          </a:p>
          <a:p>
            <a:r>
              <a:rPr lang="cs-CZ" dirty="0" smtClean="0"/>
              <a:t>•  právo vstupovat na pozemky a do objektů souvisejících s výkonem </a:t>
            </a:r>
            <a:br>
              <a:rPr lang="cs-CZ" dirty="0" smtClean="0"/>
            </a:br>
            <a:r>
              <a:rPr lang="cs-CZ" dirty="0" smtClean="0"/>
              <a:t>	provozní činnosti </a:t>
            </a:r>
          </a:p>
          <a:p>
            <a:r>
              <a:rPr lang="cs-CZ" dirty="0" smtClean="0"/>
              <a:t>•  povinnost prokazovat se služebními průkazy </a:t>
            </a:r>
          </a:p>
          <a:p>
            <a:r>
              <a:rPr lang="cs-CZ" dirty="0" smtClean="0"/>
              <a:t>•  kontrola hodnocení rizik - příloha č. 3 k nařízení vlády č. 295/2011 Sb. </a:t>
            </a:r>
          </a:p>
          <a:p>
            <a:r>
              <a:rPr lang="cs-CZ" dirty="0" smtClean="0"/>
              <a:t>•  subsidiární použití zákona č. 552/1991 Sb., o státní kontrole, resp. nového </a:t>
            </a:r>
            <a:br>
              <a:rPr lang="cs-CZ" dirty="0" smtClean="0"/>
            </a:br>
            <a:r>
              <a:rPr lang="cs-CZ" dirty="0" smtClean="0"/>
              <a:t>	kontrolního řádu (zákona č. 255/2012 Sb., účinného od 1.1.2014) </a:t>
            </a:r>
          </a:p>
          <a:p>
            <a:r>
              <a:rPr lang="cs-CZ" dirty="0" smtClean="0"/>
              <a:t>-  práva a povinnosti kontrolních pracovníků a kontrolovaných osob </a:t>
            </a:r>
          </a:p>
          <a:p>
            <a:r>
              <a:rPr lang="cs-CZ" dirty="0" smtClean="0"/>
              <a:t>-  výzva k písemné zprávě o odstranění nedostatků </a:t>
            </a:r>
          </a:p>
          <a:p>
            <a:r>
              <a:rPr lang="cs-CZ" dirty="0" smtClean="0"/>
              <a:t>-  uložení pořádkové pokuty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Správní delikty </a:t>
            </a:r>
          </a:p>
          <a:p>
            <a:r>
              <a:rPr lang="cs-CZ" dirty="0" smtClean="0"/>
              <a:t>(§ 19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Neprovedení PO </a:t>
            </a:r>
          </a:p>
          <a:p>
            <a:r>
              <a:rPr lang="cs-CZ" dirty="0" smtClean="0"/>
              <a:t>•  Nesdělení informací o všech důležitých okolnostech bezprostřední hrozby </a:t>
            </a:r>
            <a:br>
              <a:rPr lang="cs-CZ" dirty="0" smtClean="0"/>
            </a:br>
            <a:r>
              <a:rPr lang="cs-CZ" dirty="0" smtClean="0"/>
              <a:t>	ekologické újmy, o nichž provozovatel měl nebo mohl vědět, a o </a:t>
            </a:r>
          </a:p>
          <a:p>
            <a:r>
              <a:rPr lang="cs-CZ" dirty="0" smtClean="0"/>
              <a:t>provedených PO </a:t>
            </a:r>
          </a:p>
          <a:p>
            <a:r>
              <a:rPr lang="cs-CZ" dirty="0" smtClean="0"/>
              <a:t>•  Neprovedení proveditelných NO </a:t>
            </a:r>
          </a:p>
          <a:p>
            <a:r>
              <a:rPr lang="cs-CZ" dirty="0" smtClean="0"/>
              <a:t>•  Nesdělení informací o všech důležitých okolnostech vzniku ekologické </a:t>
            </a:r>
          </a:p>
          <a:p>
            <a:r>
              <a:rPr lang="cs-CZ" dirty="0" smtClean="0"/>
              <a:t>újmy nebo okolnostech nasvědčujících jejímu vzniku, o nichž provozovatel </a:t>
            </a:r>
          </a:p>
          <a:p>
            <a:r>
              <a:rPr lang="cs-CZ" dirty="0" smtClean="0"/>
              <a:t>měl nebo mohl vědět, a o provedených NO </a:t>
            </a:r>
          </a:p>
          <a:p>
            <a:r>
              <a:rPr lang="cs-CZ" dirty="0" smtClean="0"/>
              <a:t>•  Výkon provozní činnosti uvedené v příloze č. 1 bez zabezpečení finančního </a:t>
            </a:r>
            <a:br>
              <a:rPr lang="cs-CZ" dirty="0" smtClean="0"/>
            </a:br>
            <a:r>
              <a:rPr lang="cs-CZ" dirty="0" smtClean="0"/>
              <a:t>	zajištění (v rozporu s § 14)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Správní delikty </a:t>
            </a:r>
          </a:p>
          <a:p>
            <a:r>
              <a:rPr lang="cs-CZ" dirty="0" smtClean="0"/>
              <a:t>(§ 19 zákona č. 167/2008 Sb.)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výše pokuty - do 1 mil. Kč (nezabezpečení finančního zajištění), popř. do 5 </a:t>
            </a:r>
            <a:br>
              <a:rPr lang="cs-CZ" dirty="0" smtClean="0"/>
            </a:br>
            <a:r>
              <a:rPr lang="cs-CZ" dirty="0" smtClean="0"/>
              <a:t>	mil. Kč (neprovedení PO/NO) </a:t>
            </a:r>
          </a:p>
          <a:p>
            <a:r>
              <a:rPr lang="cs-CZ" dirty="0" smtClean="0"/>
              <a:t>•  při určení výše - závažnost deliktu, způsob spáchání, jeho následky, </a:t>
            </a:r>
            <a:br>
              <a:rPr lang="cs-CZ" dirty="0" smtClean="0"/>
            </a:br>
            <a:r>
              <a:rPr lang="cs-CZ" dirty="0" smtClean="0"/>
              <a:t>	okolnosti, za nichž byl spáchán </a:t>
            </a:r>
          </a:p>
          <a:p>
            <a:r>
              <a:rPr lang="cs-CZ" dirty="0" smtClean="0"/>
              <a:t>•  provozovatel neodpovídá - prokáže úsilí, které bylo možno požadovat, aby </a:t>
            </a:r>
            <a:br>
              <a:rPr lang="cs-CZ" dirty="0" smtClean="0"/>
            </a:br>
            <a:r>
              <a:rPr lang="cs-CZ" dirty="0" smtClean="0"/>
              <a:t>	porušení povinnosti zabránil </a:t>
            </a:r>
          </a:p>
          <a:p>
            <a:r>
              <a:rPr lang="cs-CZ" dirty="0" smtClean="0"/>
              <a:t>•  zánik odpovědnosti </a:t>
            </a:r>
          </a:p>
          <a:p>
            <a:r>
              <a:rPr lang="cs-CZ" dirty="0" smtClean="0"/>
              <a:t>- subjektivní lhůta - orgán nezahájil řízení do 2 let ode dne, kdy se o </a:t>
            </a:r>
            <a:br>
              <a:rPr lang="cs-CZ" dirty="0" smtClean="0"/>
            </a:br>
            <a:r>
              <a:rPr lang="cs-CZ" dirty="0" smtClean="0"/>
              <a:t>	něm dozvěděl </a:t>
            </a:r>
          </a:p>
          <a:p>
            <a:r>
              <a:rPr lang="cs-CZ" dirty="0" smtClean="0"/>
              <a:t>- objektivní lhůta - do 5 let ode dne, kdy byl delikt spáchán </a:t>
            </a:r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Případy </a:t>
            </a:r>
            <a:r>
              <a:rPr lang="cs-CZ" dirty="0" err="1" smtClean="0"/>
              <a:t>přeshraniční</a:t>
            </a:r>
            <a:r>
              <a:rPr lang="cs-CZ" dirty="0" smtClean="0"/>
              <a:t> ekologické újmy </a:t>
            </a:r>
          </a:p>
          <a:p>
            <a:r>
              <a:rPr lang="cs-CZ" dirty="0" smtClean="0"/>
              <a:t>(§ 15 zákona č. 167/2008 Sb.) </a:t>
            </a:r>
          </a:p>
          <a:p>
            <a:r>
              <a:rPr lang="cs-CZ" dirty="0" smtClean="0"/>
              <a:t>• jestliže se ekologická újma nebo její bezprostřední hrozba týká </a:t>
            </a:r>
            <a:br>
              <a:rPr lang="cs-CZ" dirty="0" smtClean="0"/>
            </a:br>
            <a:r>
              <a:rPr lang="cs-CZ" dirty="0" smtClean="0"/>
              <a:t>	jiného členského státu EU - příslušný orgán to oznámí MŽP </a:t>
            </a:r>
          </a:p>
          <a:p>
            <a:r>
              <a:rPr lang="cs-CZ" dirty="0" smtClean="0"/>
              <a:t>• povinnost orgánů VS informovat MŽP o ekologické </a:t>
            </a:r>
            <a:br>
              <a:rPr lang="cs-CZ" dirty="0" smtClean="0"/>
            </a:br>
            <a:r>
              <a:rPr lang="cs-CZ" dirty="0" smtClean="0"/>
              <a:t>	újmě/hrozbě pocházející z jiného státu EU </a:t>
            </a:r>
          </a:p>
          <a:p>
            <a:r>
              <a:rPr lang="cs-CZ" dirty="0" smtClean="0"/>
              <a:t>• MŽP (v součinnosti s příslušným orgánem): </a:t>
            </a:r>
          </a:p>
          <a:p>
            <a:r>
              <a:rPr lang="cs-CZ" dirty="0" smtClean="0"/>
              <a:t>- poskytuje informace příslušným orgánům čl. států EU </a:t>
            </a:r>
          </a:p>
          <a:p>
            <a:r>
              <a:rPr lang="cs-CZ" dirty="0" smtClean="0"/>
              <a:t>- spolupracuje s příslušnými orgány při přijímání PO/NO </a:t>
            </a:r>
          </a:p>
          <a:p>
            <a:r>
              <a:rPr lang="cs-CZ" dirty="0" smtClean="0"/>
              <a:t>- oznamuje Komisi EU (a příslušným orgánům jiného státu EU) </a:t>
            </a:r>
            <a:br>
              <a:rPr lang="cs-CZ" dirty="0" smtClean="0"/>
            </a:br>
            <a:r>
              <a:rPr lang="cs-CZ" dirty="0" smtClean="0"/>
              <a:t>	zjištění ekologické újmy, jež má původ na území jiného státu, </a:t>
            </a:r>
            <a:br>
              <a:rPr lang="cs-CZ" dirty="0" smtClean="0"/>
            </a:br>
            <a:r>
              <a:rPr lang="cs-CZ" dirty="0" smtClean="0"/>
              <a:t>	určí výši nákladů a požaduje jejich náhradu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47500" lnSpcReduction="20000"/>
          </a:bodyPr>
          <a:lstStyle/>
          <a:p>
            <a:r>
              <a:rPr lang="cs-CZ" dirty="0" smtClean="0"/>
              <a:t>Vztah zákona č. 167/2008 Sb. k ostatním právním </a:t>
            </a:r>
          </a:p>
          <a:p>
            <a:r>
              <a:rPr lang="cs-CZ" dirty="0" smtClean="0"/>
              <a:t>předpisům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zvláštní právní předpis ve vztahu k zákonu č. 17/1992 Sb., o životním prostředí </a:t>
            </a:r>
          </a:p>
          <a:p>
            <a:r>
              <a:rPr lang="cs-CZ" dirty="0" smtClean="0"/>
              <a:t>- Ekologická  újma 	=  ztráta  nebo  oslabení  přirozených  funkcí  ekosystémů, </a:t>
            </a:r>
          </a:p>
          <a:p>
            <a:r>
              <a:rPr lang="cs-CZ" dirty="0" smtClean="0"/>
              <a:t>vznikající poškozením jejich složek nebo narušením vnitřních vazeb a procesů v důsledku lidské činnosti </a:t>
            </a:r>
          </a:p>
          <a:p>
            <a:r>
              <a:rPr lang="cs-CZ" dirty="0" smtClean="0"/>
              <a:t>- odpovědnost za ekologickou újmu zde upravená zůstává nedotčena </a:t>
            </a:r>
          </a:p>
          <a:p>
            <a:r>
              <a:rPr lang="cs-CZ" dirty="0" smtClean="0"/>
              <a:t>•  zvláštní předpis ve vztahu ke složkovým předpisům na úseku ochrany ŽP, podle </a:t>
            </a:r>
            <a:br>
              <a:rPr lang="cs-CZ" dirty="0" smtClean="0"/>
            </a:br>
            <a:r>
              <a:rPr lang="cs-CZ" dirty="0" smtClean="0"/>
              <a:t>	kterých lze ukládat nápravná opatření - tj. ZOPK (§ 86), </a:t>
            </a:r>
            <a:r>
              <a:rPr lang="cs-CZ" dirty="0" err="1" smtClean="0"/>
              <a:t>VodZ</a:t>
            </a:r>
            <a:r>
              <a:rPr lang="cs-CZ" dirty="0" smtClean="0"/>
              <a:t> (§ 42), ZZPF (§ 3/3), </a:t>
            </a:r>
          </a:p>
          <a:p>
            <a:r>
              <a:rPr lang="cs-CZ" dirty="0" err="1" smtClean="0"/>
              <a:t>LesZ</a:t>
            </a:r>
            <a:r>
              <a:rPr lang="cs-CZ" dirty="0" smtClean="0"/>
              <a:t> (§ 51/1): </a:t>
            </a:r>
          </a:p>
          <a:p>
            <a:r>
              <a:rPr lang="cs-CZ" dirty="0" smtClean="0"/>
              <a:t>- složkový orgán neuloží NO podle složkového předpisu, pokud bylo za účelem </a:t>
            </a:r>
            <a:br>
              <a:rPr lang="cs-CZ" dirty="0" smtClean="0"/>
            </a:br>
            <a:r>
              <a:rPr lang="cs-CZ" dirty="0" smtClean="0"/>
              <a:t>	nápravy ekologické újmy uloženo NO podle tohoto zákona </a:t>
            </a:r>
          </a:p>
          <a:p>
            <a:r>
              <a:rPr lang="cs-CZ" dirty="0" smtClean="0"/>
              <a:t>- složkový  orgán  přeruší  zahájené  řízení  o  uložení  NO  podle  složkového </a:t>
            </a:r>
            <a:br>
              <a:rPr lang="cs-CZ" dirty="0" smtClean="0"/>
            </a:br>
            <a:r>
              <a:rPr lang="cs-CZ" dirty="0" smtClean="0"/>
              <a:t>	předpisu, pokud bylo za účelem nápravy ekologické újmy zahájeno řízení o </a:t>
            </a:r>
            <a:br>
              <a:rPr lang="cs-CZ" dirty="0" smtClean="0"/>
            </a:br>
            <a:r>
              <a:rPr lang="cs-CZ" dirty="0" smtClean="0"/>
              <a:t>	uložení NO podle tohoto zákona </a:t>
            </a:r>
          </a:p>
          <a:p>
            <a:r>
              <a:rPr lang="cs-CZ" dirty="0" smtClean="0"/>
              <a:t>•  nedotčena zůstává soukromoprávní úprava odpovědnosti za škody na majetku a na </a:t>
            </a:r>
            <a:br>
              <a:rPr lang="cs-CZ" dirty="0" smtClean="0"/>
            </a:br>
            <a:r>
              <a:rPr lang="cs-CZ" dirty="0" smtClean="0"/>
              <a:t>	zdraví (§ 420 </a:t>
            </a:r>
            <a:r>
              <a:rPr lang="cs-CZ" dirty="0" err="1" smtClean="0"/>
              <a:t>ObčZ</a:t>
            </a:r>
            <a:r>
              <a:rPr lang="cs-CZ" dirty="0" smtClean="0"/>
              <a:t>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Prováděcí předpisy k zákonu č. 167/2008 </a:t>
            </a:r>
          </a:p>
          <a:p>
            <a:r>
              <a:rPr lang="cs-CZ" dirty="0" smtClean="0"/>
              <a:t>Sb.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Vyhláška MŽP č. 17/2009 Sb., o zjišťování a nápravě </a:t>
            </a:r>
          </a:p>
          <a:p>
            <a:r>
              <a:rPr lang="cs-CZ" dirty="0" smtClean="0"/>
              <a:t>ekologické újmy na půdě (účinnost od 1.2.2009, § 11 odst. </a:t>
            </a:r>
          </a:p>
          <a:p>
            <a:r>
              <a:rPr lang="cs-CZ" dirty="0" smtClean="0"/>
              <a:t>5 zákona) </a:t>
            </a:r>
          </a:p>
          <a:p>
            <a:r>
              <a:rPr lang="cs-CZ" dirty="0" smtClean="0"/>
              <a:t>• Nařízení vlády č. 295/2011 Sb., o způsobu hodnocení rizik </a:t>
            </a:r>
            <a:br>
              <a:rPr lang="cs-CZ" dirty="0" smtClean="0"/>
            </a:br>
            <a:r>
              <a:rPr lang="cs-CZ" dirty="0" smtClean="0"/>
              <a:t>	ekologické újmy a o bližších podmínkách finančního </a:t>
            </a:r>
            <a:br>
              <a:rPr lang="cs-CZ" dirty="0" smtClean="0"/>
            </a:br>
            <a:r>
              <a:rPr lang="cs-CZ" dirty="0" smtClean="0"/>
              <a:t>	zajištění (účinnost od 1.1.2012, § 14 odst. 5 zákona) 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ELD - Historie projednávání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 Návrh směrnice o občanskoprávní odpovědnosti za škody způsobené </a:t>
            </a:r>
            <a:br>
              <a:rPr lang="cs-CZ" dirty="0" smtClean="0"/>
            </a:br>
            <a:r>
              <a:rPr lang="cs-CZ" dirty="0" smtClean="0"/>
              <a:t>	odpady (1989) </a:t>
            </a:r>
          </a:p>
          <a:p>
            <a:r>
              <a:rPr lang="cs-CZ" dirty="0" smtClean="0"/>
              <a:t>•  Luganská úmluva (1993, Rada Evropy) </a:t>
            </a:r>
          </a:p>
          <a:p>
            <a:r>
              <a:rPr lang="cs-CZ" dirty="0" smtClean="0"/>
              <a:t>•  Zelená kniha o odpovědnosti za škody na ŽP (1993) </a:t>
            </a:r>
          </a:p>
          <a:p>
            <a:r>
              <a:rPr lang="cs-CZ" dirty="0" smtClean="0"/>
              <a:t>•  Bílá kniha (2000) </a:t>
            </a:r>
          </a:p>
          <a:p>
            <a:r>
              <a:rPr lang="cs-CZ" dirty="0" smtClean="0"/>
              <a:t>•  Návrh směrnice předložen EK (červen 2002) </a:t>
            </a:r>
          </a:p>
          <a:p>
            <a:r>
              <a:rPr lang="cs-CZ" dirty="0" smtClean="0"/>
              <a:t>•  Přijetí směrnice (21.4.2004) </a:t>
            </a:r>
          </a:p>
          <a:p>
            <a:r>
              <a:rPr lang="cs-CZ" dirty="0" smtClean="0"/>
              <a:t>•  Termín pro transpozici směrnice (30.4.2007) </a:t>
            </a:r>
          </a:p>
          <a:p>
            <a:r>
              <a:rPr lang="cs-CZ" dirty="0" smtClean="0"/>
              <a:t>•  Řízení pro porušení SFEU - rozsudky (ukončeno 2008-9) </a:t>
            </a:r>
          </a:p>
          <a:p>
            <a:r>
              <a:rPr lang="cs-CZ" dirty="0" smtClean="0"/>
              <a:t>•  Zpráva EK o účinnosti ELD a podmínkách finančního zajištění, KOM </a:t>
            </a:r>
            <a:br>
              <a:rPr lang="cs-CZ" dirty="0" smtClean="0"/>
            </a:br>
            <a:r>
              <a:rPr lang="cs-CZ" dirty="0" smtClean="0"/>
              <a:t>	(2010)581, (12.10.2010) </a:t>
            </a:r>
          </a:p>
          <a:p>
            <a:r>
              <a:rPr lang="cs-CZ" dirty="0" smtClean="0"/>
              <a:t>•  Přezkum ELD (2014)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Prameny - internet: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</a:t>
            </a:r>
            <a:r>
              <a:rPr lang="cs-CZ" dirty="0" err="1" smtClean="0"/>
              <a:t>ec.europa.eu</a:t>
            </a:r>
            <a:r>
              <a:rPr lang="cs-CZ" dirty="0" smtClean="0"/>
              <a:t>/</a:t>
            </a:r>
            <a:r>
              <a:rPr lang="cs-CZ" dirty="0" err="1" smtClean="0"/>
              <a:t>environment</a:t>
            </a:r>
            <a:r>
              <a:rPr lang="cs-CZ" dirty="0" smtClean="0"/>
              <a:t>/</a:t>
            </a:r>
            <a:r>
              <a:rPr lang="cs-CZ" dirty="0" err="1" smtClean="0"/>
              <a:t>liability</a:t>
            </a:r>
            <a:r>
              <a:rPr lang="cs-CZ" dirty="0" smtClean="0"/>
              <a:t> </a:t>
            </a:r>
          </a:p>
          <a:p>
            <a:r>
              <a:rPr lang="cs-CZ" dirty="0" smtClean="0"/>
              <a:t>• </a:t>
            </a:r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mzp.cz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cz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ekologicka</a:t>
            </a:r>
            <a:r>
              <a:rPr lang="cs-CZ" dirty="0" smtClean="0">
                <a:hlinkClick r:id="rId2"/>
              </a:rPr>
              <a:t>_ujma</a:t>
            </a:r>
            <a:r>
              <a:rPr lang="cs-CZ" dirty="0" smtClean="0"/>
              <a:t> </a:t>
            </a:r>
          </a:p>
          <a:p>
            <a:r>
              <a:rPr lang="cs-CZ" dirty="0" smtClean="0"/>
              <a:t>• </a:t>
            </a:r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cizp.cz</a:t>
            </a:r>
            <a:r>
              <a:rPr lang="cs-CZ" dirty="0" smtClean="0"/>
              <a:t> </a:t>
            </a:r>
          </a:p>
          <a:p>
            <a:r>
              <a:rPr lang="cs-CZ" dirty="0" smtClean="0"/>
              <a:t>• </a:t>
            </a:r>
            <a:r>
              <a:rPr lang="cs-CZ" dirty="0" smtClean="0">
                <a:hlinkClick r:id="rId4"/>
              </a:rPr>
              <a:t>www.</a:t>
            </a:r>
            <a:r>
              <a:rPr lang="cs-CZ" dirty="0" err="1" smtClean="0">
                <a:hlinkClick r:id="rId4"/>
              </a:rPr>
              <a:t>envliability.eu</a:t>
            </a:r>
            <a:r>
              <a:rPr lang="cs-CZ" dirty="0" smtClean="0"/>
              <a:t> </a:t>
            </a:r>
          </a:p>
          <a:p>
            <a:r>
              <a:rPr lang="cs-CZ" dirty="0" smtClean="0"/>
              <a:t>• </a:t>
            </a:r>
            <a:r>
              <a:rPr lang="cs-CZ" dirty="0" smtClean="0">
                <a:hlinkClick r:id="rId5"/>
              </a:rPr>
              <a:t>www.</a:t>
            </a:r>
            <a:r>
              <a:rPr lang="cs-CZ" dirty="0" err="1" smtClean="0">
                <a:hlinkClick r:id="rId5"/>
              </a:rPr>
              <a:t>biohost.org</a:t>
            </a:r>
            <a:r>
              <a:rPr lang="cs-CZ" dirty="0" smtClean="0">
                <a:hlinkClick r:id="rId5"/>
              </a:rPr>
              <a:t>/</a:t>
            </a:r>
            <a:r>
              <a:rPr lang="cs-CZ" dirty="0" err="1" smtClean="0">
                <a:hlinkClick r:id="rId5"/>
              </a:rPr>
              <a:t>eld</a:t>
            </a:r>
            <a:r>
              <a:rPr lang="cs-CZ" dirty="0" smtClean="0"/>
              <a:t> </a:t>
            </a:r>
          </a:p>
          <a:p>
            <a:r>
              <a:rPr lang="cs-CZ" dirty="0" smtClean="0"/>
              <a:t>• </a:t>
            </a:r>
            <a:r>
              <a:rPr lang="cs-CZ" dirty="0" smtClean="0">
                <a:hlinkClick r:id="rId6"/>
              </a:rPr>
              <a:t>www.</a:t>
            </a:r>
            <a:r>
              <a:rPr lang="cs-CZ" dirty="0" err="1" smtClean="0">
                <a:hlinkClick r:id="rId6"/>
              </a:rPr>
              <a:t>eueldpracticeexchange.com</a:t>
            </a:r>
            <a:r>
              <a:rPr lang="cs-CZ" dirty="0" smtClean="0"/>
              <a:t> </a:t>
            </a:r>
          </a:p>
          <a:p>
            <a:r>
              <a:rPr lang="cs-CZ" dirty="0" smtClean="0"/>
              <a:t>• </a:t>
            </a:r>
            <a:r>
              <a:rPr lang="cs-CZ" dirty="0" smtClean="0">
                <a:hlinkClick r:id="rId7"/>
              </a:rPr>
              <a:t>www.</a:t>
            </a:r>
            <a:r>
              <a:rPr lang="cs-CZ" dirty="0" err="1" smtClean="0">
                <a:hlinkClick r:id="rId7"/>
              </a:rPr>
              <a:t>cea.eu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Důvody a principy ELD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Důvody přijetí ELD </a:t>
            </a:r>
          </a:p>
          <a:p>
            <a:r>
              <a:rPr lang="cs-CZ" dirty="0" smtClean="0"/>
              <a:t>- mnoho znečištěných míst v EU </a:t>
            </a:r>
          </a:p>
          <a:p>
            <a:r>
              <a:rPr lang="cs-CZ" dirty="0" smtClean="0"/>
              <a:t>- zastavení poklesu biodiverzity </a:t>
            </a:r>
          </a:p>
          <a:p>
            <a:r>
              <a:rPr lang="cs-CZ" dirty="0" smtClean="0"/>
              <a:t>- odlišná povaha škod na ŽP od majetkových škod - absence </a:t>
            </a:r>
            <a:br>
              <a:rPr lang="cs-CZ" dirty="0" smtClean="0"/>
            </a:br>
            <a:r>
              <a:rPr lang="cs-CZ" dirty="0" smtClean="0"/>
              <a:t>vlastnického práva k některým složkám ŽP (res </a:t>
            </a:r>
            <a:r>
              <a:rPr lang="cs-CZ" dirty="0" err="1" smtClean="0"/>
              <a:t>nullius</a:t>
            </a:r>
            <a:r>
              <a:rPr lang="cs-CZ" dirty="0" smtClean="0"/>
              <a:t> -</a:t>
            </a:r>
            <a:br>
              <a:rPr lang="cs-CZ" dirty="0" smtClean="0"/>
            </a:br>
            <a:r>
              <a:rPr lang="cs-CZ" dirty="0" smtClean="0"/>
              <a:t>voda, volně žijící živočichové)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Principy ELD </a:t>
            </a:r>
          </a:p>
          <a:p>
            <a:r>
              <a:rPr lang="cs-CZ" dirty="0" smtClean="0"/>
              <a:t>- znečišťovatel platí (</a:t>
            </a:r>
            <a:r>
              <a:rPr lang="cs-CZ" dirty="0" err="1" smtClean="0"/>
              <a:t>Polluter</a:t>
            </a:r>
            <a:r>
              <a:rPr lang="cs-CZ" dirty="0" smtClean="0"/>
              <a:t> </a:t>
            </a:r>
            <a:r>
              <a:rPr lang="cs-CZ" dirty="0" err="1" smtClean="0"/>
              <a:t>Pays</a:t>
            </a:r>
            <a:r>
              <a:rPr lang="cs-CZ" dirty="0" smtClean="0"/>
              <a:t> </a:t>
            </a:r>
            <a:r>
              <a:rPr lang="cs-CZ" dirty="0" err="1" smtClean="0"/>
              <a:t>Principle</a:t>
            </a:r>
            <a:r>
              <a:rPr lang="cs-CZ" dirty="0" smtClean="0"/>
              <a:t> - PPP) </a:t>
            </a:r>
          </a:p>
          <a:p>
            <a:r>
              <a:rPr lang="cs-CZ" dirty="0" smtClean="0"/>
              <a:t>- prevence škod </a:t>
            </a:r>
          </a:p>
          <a:p>
            <a:r>
              <a:rPr lang="cs-CZ" dirty="0" smtClean="0"/>
              <a:t>- naturální restituce (primární náprava) </a:t>
            </a:r>
          </a:p>
          <a:p>
            <a:r>
              <a:rPr lang="cs-CZ" dirty="0" smtClean="0"/>
              <a:t>- objektivní odpovědnost (</a:t>
            </a:r>
            <a:r>
              <a:rPr lang="cs-CZ" dirty="0" err="1" smtClean="0"/>
              <a:t>strict</a:t>
            </a:r>
            <a:r>
              <a:rPr lang="cs-CZ" dirty="0" smtClean="0"/>
              <a:t> </a:t>
            </a:r>
            <a:r>
              <a:rPr lang="cs-CZ" dirty="0" err="1" smtClean="0"/>
              <a:t>liability</a:t>
            </a:r>
            <a:r>
              <a:rPr lang="cs-CZ" dirty="0" smtClean="0"/>
              <a:t>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Působnost ELD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Ø  </a:t>
            </a:r>
            <a:r>
              <a:rPr lang="cs-CZ" u="sng" dirty="0" smtClean="0"/>
              <a:t>Věcná působnost </a:t>
            </a:r>
            <a:r>
              <a:rPr lang="cs-CZ" dirty="0" smtClean="0"/>
              <a:t>- škody na ŽP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Ø chráněné druhy rostlin či živočichů a přírodní stanoviště (</a:t>
            </a:r>
            <a:r>
              <a:rPr lang="cs-CZ" dirty="0" err="1" smtClean="0"/>
              <a:t>biodeviresity</a:t>
            </a:r>
            <a:r>
              <a:rPr lang="cs-CZ" dirty="0" smtClean="0"/>
              <a:t> </a:t>
            </a:r>
            <a:r>
              <a:rPr lang="cs-CZ" dirty="0" err="1" smtClean="0"/>
              <a:t>damage</a:t>
            </a:r>
            <a:r>
              <a:rPr lang="cs-CZ" dirty="0" smtClean="0"/>
              <a:t>) </a:t>
            </a:r>
            <a:br>
              <a:rPr lang="cs-CZ" dirty="0" smtClean="0"/>
            </a:br>
            <a:r>
              <a:rPr lang="cs-CZ" dirty="0" smtClean="0"/>
              <a:t>	Ø druhy (species) podle 79/409/EHS a 92/43/EHS, </a:t>
            </a:r>
          </a:p>
          <a:p>
            <a:r>
              <a:rPr lang="cs-CZ" dirty="0" smtClean="0"/>
              <a:t>Ø stanoviště druhů (</a:t>
            </a:r>
            <a:r>
              <a:rPr lang="cs-CZ" dirty="0" err="1" smtClean="0"/>
              <a:t>habitats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species) podle 79/409/EHS a 92/43/EHS přírodní stanoviště </a:t>
            </a:r>
            <a:br>
              <a:rPr lang="cs-CZ" dirty="0" smtClean="0"/>
            </a:br>
            <a:r>
              <a:rPr lang="cs-CZ" dirty="0" smtClean="0"/>
              <a:t>	(</a:t>
            </a:r>
            <a:r>
              <a:rPr lang="cs-CZ" dirty="0" err="1" smtClean="0"/>
              <a:t>natural</a:t>
            </a:r>
            <a:r>
              <a:rPr lang="cs-CZ" dirty="0" smtClean="0"/>
              <a:t>  </a:t>
            </a:r>
            <a:r>
              <a:rPr lang="cs-CZ" dirty="0" err="1" smtClean="0"/>
              <a:t>habitats</a:t>
            </a:r>
            <a:r>
              <a:rPr lang="cs-CZ" dirty="0" smtClean="0"/>
              <a:t>)  podle 92/43/EHS,  místa  rozmnožování  nebo  odpočinku  druhů  podle </a:t>
            </a:r>
          </a:p>
          <a:p>
            <a:r>
              <a:rPr lang="cs-CZ" dirty="0" smtClean="0"/>
              <a:t>92/43/EHS </a:t>
            </a:r>
          </a:p>
          <a:p>
            <a:r>
              <a:rPr lang="cs-CZ" dirty="0" smtClean="0"/>
              <a:t>Ø možnost MS rozšířit na zde neuvedené druhy a stanoviště </a:t>
            </a:r>
          </a:p>
          <a:p>
            <a:r>
              <a:rPr lang="cs-CZ" dirty="0" smtClean="0"/>
              <a:t>Ø voda - povrchová a podzemní (</a:t>
            </a:r>
            <a:r>
              <a:rPr lang="cs-CZ" dirty="0" err="1" smtClean="0"/>
              <a:t>water</a:t>
            </a:r>
            <a:r>
              <a:rPr lang="cs-CZ" dirty="0" smtClean="0"/>
              <a:t> </a:t>
            </a:r>
            <a:r>
              <a:rPr lang="cs-CZ" dirty="0" err="1" smtClean="0"/>
              <a:t>damage</a:t>
            </a:r>
            <a:r>
              <a:rPr lang="cs-CZ" dirty="0" smtClean="0"/>
              <a:t>) - směrnice 2000/60/ES </a:t>
            </a:r>
            <a:br>
              <a:rPr lang="cs-CZ" dirty="0" smtClean="0"/>
            </a:br>
            <a:r>
              <a:rPr lang="cs-CZ" dirty="0" smtClean="0"/>
              <a:t>Ø půda (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damage</a:t>
            </a:r>
            <a:r>
              <a:rPr lang="cs-CZ" dirty="0" smtClean="0"/>
              <a:t>) - kontaminace, závažné riziko pro lidské zdraví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Ø  </a:t>
            </a:r>
            <a:r>
              <a:rPr lang="cs-CZ" u="sng" dirty="0" smtClean="0"/>
              <a:t>Věcná působnost  - negativní </a:t>
            </a:r>
            <a:endParaRPr lang="cs-CZ" dirty="0" smtClean="0"/>
          </a:p>
          <a:p>
            <a:r>
              <a:rPr lang="cs-CZ" dirty="0" smtClean="0"/>
              <a:t>Ø války, povstání, vis maior (živelné události - zemětřesení, povodně) </a:t>
            </a:r>
          </a:p>
          <a:p>
            <a:r>
              <a:rPr lang="cs-CZ" dirty="0" smtClean="0"/>
              <a:t>Ø odpovědnostní režim podle mezinárodních smluv - jaderné škody, ropné znečištění moří Ø činnost s hlavním účelem - obrana, mezinárodní bezpečnost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Ø  </a:t>
            </a:r>
            <a:r>
              <a:rPr lang="cs-CZ" u="sng" dirty="0" smtClean="0"/>
              <a:t>Časová působnost </a:t>
            </a:r>
            <a:endParaRPr lang="cs-CZ" dirty="0" smtClean="0"/>
          </a:p>
          <a:p>
            <a:r>
              <a:rPr lang="cs-CZ" dirty="0" smtClean="0"/>
              <a:t>Ø ne škody před 30.4.2007 + škody vzniklé jako důsledek činnosti ukončené před 30.4.2007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cs-CZ" dirty="0" smtClean="0"/>
              <a:t>Vhodnost použití režimu ELD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• Vhodné 	-  havárie  průmyslových  podniků  nebo </a:t>
            </a:r>
            <a:br>
              <a:rPr lang="cs-CZ" dirty="0" smtClean="0"/>
            </a:br>
            <a:r>
              <a:rPr lang="cs-CZ" dirty="0" smtClean="0"/>
              <a:t>znečištění ŽP nebezpečnými látkami nebo odpady </a:t>
            </a:r>
            <a:br>
              <a:rPr lang="cs-CZ" dirty="0" smtClean="0"/>
            </a:br>
            <a:r>
              <a:rPr lang="cs-CZ" dirty="0" smtClean="0"/>
              <a:t>pocházejícími z jasně identifikovatelného zdroje </a:t>
            </a:r>
          </a:p>
          <a:p>
            <a:r>
              <a:rPr lang="cs-CZ" dirty="0" smtClean="0"/>
              <a:t>• Nevhodné 	-  plošné  znečištění,  kdy  nelze  zjistit </a:t>
            </a:r>
            <a:br>
              <a:rPr lang="cs-CZ" dirty="0" smtClean="0"/>
            </a:br>
            <a:r>
              <a:rPr lang="cs-CZ" dirty="0" smtClean="0"/>
              <a:t>příčinnou souvislost, např. </a:t>
            </a:r>
          </a:p>
          <a:p>
            <a:r>
              <a:rPr lang="cs-CZ" dirty="0" smtClean="0"/>
              <a:t>- umírání lesů jako důsledek kyselých dešťů </a:t>
            </a:r>
          </a:p>
          <a:p>
            <a:r>
              <a:rPr lang="cs-CZ" dirty="0" smtClean="0"/>
              <a:t>- znečištění ovzduší způsobené dopravou </a:t>
            </a:r>
          </a:p>
          <a:p>
            <a:r>
              <a:rPr lang="cs-CZ" dirty="0" smtClean="0"/>
              <a:t>- znečišťování vody dusičnany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Změny ELD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Platné: </a:t>
            </a:r>
          </a:p>
          <a:p>
            <a:r>
              <a:rPr lang="cs-CZ" dirty="0" smtClean="0"/>
              <a:t>•  směrnice EP a Rady 2006/21/ES o nakládání s odpady z těžebního </a:t>
            </a:r>
            <a:br>
              <a:rPr lang="cs-CZ" dirty="0" smtClean="0"/>
            </a:br>
            <a:r>
              <a:rPr lang="cs-CZ" dirty="0" smtClean="0"/>
              <a:t>	průmyslu (</a:t>
            </a:r>
            <a:r>
              <a:rPr lang="cs-CZ" dirty="0" err="1" smtClean="0"/>
              <a:t>Mining</a:t>
            </a:r>
            <a:r>
              <a:rPr lang="cs-CZ" dirty="0" smtClean="0"/>
              <a:t> </a:t>
            </a:r>
            <a:r>
              <a:rPr lang="cs-CZ" dirty="0" err="1" smtClean="0"/>
              <a:t>Waste</a:t>
            </a:r>
            <a:r>
              <a:rPr lang="cs-CZ" dirty="0" smtClean="0"/>
              <a:t> </a:t>
            </a:r>
            <a:r>
              <a:rPr lang="cs-CZ" dirty="0" err="1" smtClean="0"/>
              <a:t>Directive</a:t>
            </a:r>
            <a:r>
              <a:rPr lang="cs-CZ" dirty="0" smtClean="0"/>
              <a:t> - MWD) - doplnění přílohy č. 1 </a:t>
            </a:r>
          </a:p>
          <a:p>
            <a:r>
              <a:rPr lang="cs-CZ" dirty="0" smtClean="0"/>
              <a:t>•  směrnice EP a Rady 2009/31/ES o geologickém ukládání CO</a:t>
            </a:r>
            <a:r>
              <a:rPr lang="cs-CZ" baseline="-25000" dirty="0" smtClean="0"/>
              <a:t>2</a:t>
            </a:r>
            <a:r>
              <a:rPr lang="cs-CZ" dirty="0" smtClean="0"/>
              <a:t> (</a:t>
            </a:r>
            <a:r>
              <a:rPr lang="cs-CZ" dirty="0" err="1" smtClean="0"/>
              <a:t>Carbon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	</a:t>
            </a:r>
            <a:r>
              <a:rPr lang="cs-CZ" dirty="0" err="1" smtClean="0"/>
              <a:t>Capture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Storage</a:t>
            </a:r>
            <a:r>
              <a:rPr lang="cs-CZ" dirty="0" smtClean="0"/>
              <a:t> </a:t>
            </a:r>
            <a:r>
              <a:rPr lang="cs-CZ" dirty="0" err="1" smtClean="0"/>
              <a:t>Directive</a:t>
            </a:r>
            <a:r>
              <a:rPr lang="cs-CZ" dirty="0" smtClean="0"/>
              <a:t> - CCSD) - doplnění přílohy    č. 1 </a:t>
            </a:r>
          </a:p>
          <a:p>
            <a:r>
              <a:rPr lang="cs-CZ" dirty="0" smtClean="0"/>
              <a:t>•  směrnice EP a Rady 2010/75/EU o průmyslových emisích (revize IPPC </a:t>
            </a:r>
            <a:br>
              <a:rPr lang="cs-CZ" dirty="0" smtClean="0"/>
            </a:br>
            <a:r>
              <a:rPr lang="cs-CZ" dirty="0" smtClean="0"/>
              <a:t>	směrnice) - tzv. základní zpráva </a:t>
            </a:r>
          </a:p>
          <a:p>
            <a:r>
              <a:rPr lang="cs-CZ" dirty="0" smtClean="0"/>
              <a:t>Připravované: </a:t>
            </a:r>
          </a:p>
          <a:p>
            <a:r>
              <a:rPr lang="cs-CZ" dirty="0" smtClean="0"/>
              <a:t>•  návrh směrnice EP a Rady, kterým se vytváří rámec pro ochranu půdy a o </a:t>
            </a:r>
            <a:br>
              <a:rPr lang="cs-CZ" dirty="0" smtClean="0"/>
            </a:br>
            <a:r>
              <a:rPr lang="cs-CZ" dirty="0" smtClean="0"/>
              <a:t>	změně směrnice ELD (</a:t>
            </a:r>
            <a:r>
              <a:rPr lang="cs-CZ" dirty="0" err="1" smtClean="0"/>
              <a:t>Soil</a:t>
            </a:r>
            <a:r>
              <a:rPr lang="cs-CZ" dirty="0" smtClean="0"/>
              <a:t> Framework </a:t>
            </a:r>
            <a:r>
              <a:rPr lang="cs-CZ" dirty="0" err="1" smtClean="0"/>
              <a:t>Directive</a:t>
            </a:r>
            <a:r>
              <a:rPr lang="cs-CZ" dirty="0" smtClean="0"/>
              <a:t> - SFD), (22.9.2006) -</a:t>
            </a:r>
            <a:br>
              <a:rPr lang="cs-CZ" dirty="0" smtClean="0"/>
            </a:br>
            <a:r>
              <a:rPr lang="cs-CZ" dirty="0" smtClean="0"/>
              <a:t>	seznam kontaminovaných míst a jejich náprava, zpráva o stavu půdy </a:t>
            </a:r>
          </a:p>
          <a:p>
            <a:r>
              <a:rPr lang="cs-CZ" dirty="0" smtClean="0"/>
              <a:t>•  návrh nařízení EP a Rady o bezpečnosti činností vyhledávání, průzkumu a </a:t>
            </a:r>
            <a:br>
              <a:rPr lang="cs-CZ" dirty="0" smtClean="0"/>
            </a:br>
            <a:r>
              <a:rPr lang="cs-CZ" dirty="0" smtClean="0"/>
              <a:t>	těžby ropy a zemního plynu na moři (27.10.2011) - rozšíření definice </a:t>
            </a:r>
            <a:br>
              <a:rPr lang="cs-CZ" dirty="0" smtClean="0"/>
            </a:br>
            <a:r>
              <a:rPr lang="cs-CZ" dirty="0" smtClean="0"/>
              <a:t>	pojmu „škody na vodách“ na mořské vody, odpovědnost držitele licence 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Zpráva EK o účinnosti ELD a o </a:t>
            </a:r>
          </a:p>
          <a:p>
            <a:r>
              <a:rPr lang="cs-CZ" dirty="0" smtClean="0"/>
              <a:t>finančním zajištění </a:t>
            </a:r>
          </a:p>
          <a:p>
            <a:r>
              <a:rPr lang="cs-CZ" dirty="0" smtClean="0"/>
              <a:t>COM (2010)581, 12.10.2010 </a:t>
            </a:r>
          </a:p>
          <a:p>
            <a:r>
              <a:rPr lang="cs-CZ" dirty="0" smtClean="0"/>
              <a:t>• podpořit výměnu informací a komunikace o </a:t>
            </a:r>
            <a:br>
              <a:rPr lang="cs-CZ" dirty="0" smtClean="0"/>
            </a:br>
            <a:r>
              <a:rPr lang="cs-CZ" dirty="0" smtClean="0"/>
              <a:t>ELD </a:t>
            </a:r>
          </a:p>
          <a:p>
            <a:r>
              <a:rPr lang="cs-CZ" dirty="0" smtClean="0"/>
              <a:t>• podpořit informovanost provozovatelů a </a:t>
            </a:r>
            <a:br>
              <a:rPr lang="cs-CZ" dirty="0" smtClean="0"/>
            </a:br>
            <a:r>
              <a:rPr lang="cs-CZ" dirty="0" smtClean="0"/>
              <a:t>poskytovatelů finančního zajištění </a:t>
            </a:r>
          </a:p>
          <a:p>
            <a:r>
              <a:rPr lang="cs-CZ" dirty="0" smtClean="0"/>
              <a:t>• rozvíjet interpretační pokyny </a:t>
            </a:r>
          </a:p>
          <a:p>
            <a:r>
              <a:rPr lang="cs-CZ" dirty="0" smtClean="0"/>
              <a:t>• zřídit evidenci či registr případů spadajících do </a:t>
            </a:r>
            <a:br>
              <a:rPr lang="cs-CZ" dirty="0" smtClean="0"/>
            </a:br>
            <a:r>
              <a:rPr lang="cs-CZ" dirty="0" smtClean="0"/>
              <a:t>působnosti ELD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466</Words>
  <Application>Microsoft Office PowerPoint</Application>
  <PresentationFormat>Předvádění na obrazovce (4:3)</PresentationFormat>
  <Paragraphs>434</Paragraphs>
  <Slides>40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1" baseType="lpstr">
      <vt:lpstr>Arkýř</vt:lpstr>
      <vt:lpstr>Legislativní požadavky související s  předcházením ekologické újmy a s její nápravou 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Snímek 32</vt:lpstr>
      <vt:lpstr>Snímek 33</vt:lpstr>
      <vt:lpstr>Snímek 34</vt:lpstr>
      <vt:lpstr>Snímek 35</vt:lpstr>
      <vt:lpstr>Snímek 36</vt:lpstr>
      <vt:lpstr>Snímek 37</vt:lpstr>
      <vt:lpstr>Snímek 38</vt:lpstr>
      <vt:lpstr>Snímek 39</vt:lpstr>
      <vt:lpstr>Snímek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Legislativní požadavky související s  předcházením ekologické újmy a s její nápravou </dc:title>
  <dc:creator>Jung Ondřej</dc:creator>
  <cp:lastModifiedBy>jung</cp:lastModifiedBy>
  <cp:revision>3</cp:revision>
  <dcterms:created xsi:type="dcterms:W3CDTF">2013-01-29T13:45:53Z</dcterms:created>
  <dcterms:modified xsi:type="dcterms:W3CDTF">2013-01-29T14:04:14Z</dcterms:modified>
</cp:coreProperties>
</file>