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3" r:id="rId3"/>
    <p:sldId id="257" r:id="rId4"/>
    <p:sldId id="264" r:id="rId5"/>
    <p:sldId id="273" r:id="rId6"/>
    <p:sldId id="258" r:id="rId7"/>
    <p:sldId id="285" r:id="rId8"/>
    <p:sldId id="259" r:id="rId9"/>
    <p:sldId id="272" r:id="rId10"/>
    <p:sldId id="262" r:id="rId11"/>
    <p:sldId id="289" r:id="rId12"/>
    <p:sldId id="267" r:id="rId13"/>
    <p:sldId id="261" r:id="rId14"/>
    <p:sldId id="265" r:id="rId15"/>
    <p:sldId id="266" r:id="rId16"/>
    <p:sldId id="269" r:id="rId17"/>
    <p:sldId id="271" r:id="rId18"/>
    <p:sldId id="270" r:id="rId19"/>
    <p:sldId id="260" r:id="rId20"/>
    <p:sldId id="284" r:id="rId21"/>
    <p:sldId id="268" r:id="rId22"/>
    <p:sldId id="279" r:id="rId23"/>
    <p:sldId id="282" r:id="rId24"/>
    <p:sldId id="280" r:id="rId25"/>
    <p:sldId id="281" r:id="rId26"/>
    <p:sldId id="274" r:id="rId27"/>
    <p:sldId id="277" r:id="rId28"/>
    <p:sldId id="276" r:id="rId29"/>
    <p:sldId id="283" r:id="rId30"/>
    <p:sldId id="275" r:id="rId31"/>
    <p:sldId id="278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E4506-6969-4AC0-BB5F-D2ADA05012F6}" type="datetimeFigureOut">
              <a:rPr lang="cs-CZ" smtClean="0"/>
              <a:t>30. 5. 2014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7AE1B-A0D0-4338-9846-5A10562A7C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735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vitejtenazemi.cz/cenia/index.php?p=tepelna_energie&amp;site=energie" TargetMode="External"/><Relationship Id="rId3" Type="http://schemas.openxmlformats.org/officeDocument/2006/relationships/hyperlink" Target="http://vitejtenazemi.cz/cenia/index.php?p=elektricka_energie&amp;site=energie" TargetMode="External"/><Relationship Id="rId7" Type="http://schemas.openxmlformats.org/officeDocument/2006/relationships/hyperlink" Target="http://vitejtenazemi.cz/cenia/index.php?p=vodni_energie&amp;site=energi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vitejtenazemi.cz/cenia/index.php?p=vetrna_energie&amp;site=energie" TargetMode="External"/><Relationship Id="rId11" Type="http://schemas.openxmlformats.org/officeDocument/2006/relationships/hyperlink" Target="http://vitejtenazemi.cz/cenia/index.php?p=slunecni_energie&amp;site=energie" TargetMode="External"/><Relationship Id="rId5" Type="http://schemas.openxmlformats.org/officeDocument/2006/relationships/hyperlink" Target="http://vitejtenazemi.cz/cenia/index.php?p=uran&amp;site=energie" TargetMode="External"/><Relationship Id="rId10" Type="http://schemas.openxmlformats.org/officeDocument/2006/relationships/hyperlink" Target="http://vitejtenazemi.cz/cenia/index.php?p=slovnik&amp;id=342" TargetMode="External"/><Relationship Id="rId4" Type="http://schemas.openxmlformats.org/officeDocument/2006/relationships/hyperlink" Target="http://vitejtenazemi.cz/cenia/index.php?p=uhli&amp;site=energie" TargetMode="External"/><Relationship Id="rId9" Type="http://schemas.openxmlformats.org/officeDocument/2006/relationships/hyperlink" Target="http://vitejtenazemi.cz/cenia/index.php?p=mechanicka_energie&amp;site=energie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Zem%C4%9B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cs.wikipedia.org/wiki/Energie_p%C5%99%C3%ADlivu" TargetMode="External"/><Relationship Id="rId4" Type="http://schemas.openxmlformats.org/officeDocument/2006/relationships/hyperlink" Target="http://cs.wikipedia.org/wiki/M%C4%9Bs%C3%ADc" TargetMode="Externa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Biomasa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Kinetick%C3%A1_energi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s.wikipedia.org/wiki/Elektrick%C3%A1_energie" TargetMode="Externa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1986" TargetMode="External"/><Relationship Id="rId3" Type="http://schemas.openxmlformats.org/officeDocument/2006/relationships/hyperlink" Target="http://cs.wikipedia.org/wiki/22._%C3%BAnor" TargetMode="External"/><Relationship Id="rId7" Type="http://schemas.openxmlformats.org/officeDocument/2006/relationships/hyperlink" Target="http://cs.wikipedia.org/wiki/26._duben" TargetMode="External"/><Relationship Id="rId12" Type="http://schemas.openxmlformats.org/officeDocument/2006/relationships/hyperlink" Target="http://cs.wikipedia.org/wiki/Hav%C3%A1rie_elektr%C3%A1rny_Fuku%C5%A1ima_I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cs.wikipedia.org/wiki/%C4%8Ceskoslovensko" TargetMode="External"/><Relationship Id="rId11" Type="http://schemas.openxmlformats.org/officeDocument/2006/relationships/hyperlink" Target="http://cs.wikipedia.org/wiki/2011" TargetMode="External"/><Relationship Id="rId5" Type="http://schemas.openxmlformats.org/officeDocument/2006/relationships/hyperlink" Target="http://cs.wikipedia.org/wiki/Hav%C3%A1rie_elektr%C3%A1rny_Jaslovsk%C3%A9_Bohunice_A-1" TargetMode="External"/><Relationship Id="rId10" Type="http://schemas.openxmlformats.org/officeDocument/2006/relationships/hyperlink" Target="http://cs.wikipedia.org/wiki/11._b%C5%99ezen" TargetMode="External"/><Relationship Id="rId4" Type="http://schemas.openxmlformats.org/officeDocument/2006/relationships/hyperlink" Target="http://cs.wikipedia.org/wiki/1977" TargetMode="External"/><Relationship Id="rId9" Type="http://schemas.openxmlformats.org/officeDocument/2006/relationships/hyperlink" Target="http://cs.wikipedia.org/wiki/%C4%8Cernobylsk%C3%A1_hav%C3%A1rie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z.cz/edee/content/file/static/encyklopedie/vykladovy-slovnik-energetiky/hesla/fosil_pal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cez.cz/edee/content/file/static/encyklopedie/vykladovy-slovnik-energetiky/hesla/zem_plyn.html" TargetMode="External"/><Relationship Id="rId5" Type="http://schemas.openxmlformats.org/officeDocument/2006/relationships/hyperlink" Target="http://www.cez.cz/edee/content/file/static/encyklopedie/vykladovy-slovnik-energetiky/hesla/ropa.html" TargetMode="External"/><Relationship Id="rId4" Type="http://schemas.openxmlformats.org/officeDocument/2006/relationships/hyperlink" Target="http://www.cez.cz/edee/content/file/static/encyklopedie/vykladovy-slovnik-energetiky/hesla/uhli.html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Elektrická energie</a:t>
            </a:r>
            <a:r>
              <a:rPr lang="cs-CZ" dirty="0" smtClean="0"/>
              <a:t> je základním druhem energie, který v současné době potřebujeme k existenci a plnohodnotnému životu. K výrobě elektřiny nám slouží elektrárny, ve kterých ji získáváme přeměnou z energie vázané v nějakém zdroji, např. v </a:t>
            </a:r>
            <a:r>
              <a:rPr lang="cs-CZ" dirty="0" smtClean="0">
                <a:hlinkClick r:id="rId4"/>
              </a:rPr>
              <a:t>uhlí</a:t>
            </a:r>
            <a:r>
              <a:rPr lang="cs-CZ" dirty="0" smtClean="0"/>
              <a:t>, </a:t>
            </a:r>
            <a:r>
              <a:rPr lang="cs-CZ" dirty="0" smtClean="0">
                <a:hlinkClick r:id="rId5"/>
              </a:rPr>
              <a:t>jaderném palivu</a:t>
            </a:r>
            <a:r>
              <a:rPr lang="cs-CZ" dirty="0" smtClean="0"/>
              <a:t>, </a:t>
            </a:r>
            <a:r>
              <a:rPr lang="cs-CZ" dirty="0" smtClean="0">
                <a:hlinkClick r:id="rId6"/>
              </a:rPr>
              <a:t>větru</a:t>
            </a:r>
            <a:r>
              <a:rPr lang="cs-CZ" dirty="0" smtClean="0"/>
              <a:t>, </a:t>
            </a:r>
            <a:r>
              <a:rPr lang="cs-CZ" dirty="0" smtClean="0">
                <a:hlinkClick r:id="rId7"/>
              </a:rPr>
              <a:t>vodě</a:t>
            </a:r>
            <a:r>
              <a:rPr lang="cs-CZ" dirty="0" smtClean="0"/>
              <a:t> apod. Nejčastěji je tato energie nejdříve přeměněna na </a:t>
            </a:r>
            <a:r>
              <a:rPr lang="cs-CZ" dirty="0" smtClean="0">
                <a:hlinkClick r:id="rId8"/>
              </a:rPr>
              <a:t>energii tepelnou</a:t>
            </a:r>
            <a:r>
              <a:rPr lang="cs-CZ" dirty="0" smtClean="0"/>
              <a:t> a </a:t>
            </a:r>
            <a:r>
              <a:rPr lang="cs-CZ" dirty="0" smtClean="0">
                <a:hlinkClick r:id="rId9"/>
              </a:rPr>
              <a:t>mechanickou</a:t>
            </a:r>
            <a:r>
              <a:rPr lang="cs-CZ" dirty="0" smtClean="0"/>
              <a:t>, kterou je následně poháněn elektrický generátor. To je zařízení, které pracuje na obdobném principu jako elektromotor, s tím rozdílem, že energii nespotřebovává, nýbrž vytváří. Podmínkou výroby elektřiny je otáčivý pohyb </a:t>
            </a:r>
            <a:r>
              <a:rPr lang="cs-CZ" dirty="0" smtClean="0">
                <a:hlinkClick r:id="rId10"/>
              </a:rPr>
              <a:t>rotoru</a:t>
            </a:r>
            <a:r>
              <a:rPr lang="cs-CZ" dirty="0" smtClean="0"/>
              <a:t>. Zdrojem otáčení, tedy pohybové energie, která zajišťuje pohon generátoru, bývá nejčastěji turbína. Další alternativou je využití fotovoltaického jevu v </a:t>
            </a:r>
            <a:r>
              <a:rPr lang="cs-CZ" dirty="0" smtClean="0">
                <a:hlinkClick r:id="rId11"/>
              </a:rPr>
              <a:t>solárních elektrárnách</a:t>
            </a:r>
            <a:r>
              <a:rPr lang="cs-CZ" dirty="0" smtClean="0"/>
              <a:t>, kdy se elektřina vyrábí přímo působením slunečního záření. Výrobou elektřiny se zabývá obor zvaný energetika.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7AE1B-A0D0-4338-9846-5A10562A7C6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676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Jaderná elektrárna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7AE1B-A0D0-4338-9846-5A10562A7C6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968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Termojaderná elektrárna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7AE1B-A0D0-4338-9846-5A10562A7C6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9222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Zemská energie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7AE1B-A0D0-4338-9846-5A10562A7C6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78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Větrná energie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7AE1B-A0D0-4338-9846-5A10562A7C6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549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Větrná elektrárna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7AE1B-A0D0-4338-9846-5A10562A7C6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018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Stéblová větrná elektrárna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7AE1B-A0D0-4338-9846-5A10562A7C6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338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Sluneční energie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7AE1B-A0D0-4338-9846-5A10562A7C6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268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Fotovoltaická </a:t>
            </a:r>
            <a:r>
              <a:rPr lang="cs-CZ" dirty="0" smtClean="0"/>
              <a:t>elektrárna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7AE1B-A0D0-4338-9846-5A10562A7C6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158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Solární - zrcadlová elektrárna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7AE1B-A0D0-4338-9846-5A10562A7C69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459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Solární – zrcadlová elektrárna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7AE1B-A0D0-4338-9846-5A10562A7C6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854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Ověřené zásoby zemního plynu při dnešní těžbě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jsou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až do roku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2057.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7AE1B-A0D0-4338-9846-5A10562A7C6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208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Vodní energie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7AE1B-A0D0-4338-9846-5A10562A7C69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3241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Vodní elektrárna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7AE1B-A0D0-4338-9846-5A10562A7C69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105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Přečerpávací elektrárna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7AE1B-A0D0-4338-9846-5A10562A7C69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11865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Přílivová – vlnová elektrárna. Kinetická energie soustavy </a:t>
            </a:r>
            <a:r>
              <a:rPr lang="cs-CZ" dirty="0" smtClean="0">
                <a:hlinkClick r:id="rId3" tooltip="Země"/>
              </a:rPr>
              <a:t>Země</a:t>
            </a:r>
            <a:r>
              <a:rPr lang="cs-CZ" dirty="0" smtClean="0"/>
              <a:t>-</a:t>
            </a:r>
            <a:r>
              <a:rPr lang="cs-CZ" dirty="0" smtClean="0">
                <a:hlinkClick r:id="rId4" tooltip="Měsíc"/>
              </a:rPr>
              <a:t>Měsíc</a:t>
            </a:r>
            <a:r>
              <a:rPr lang="cs-CZ" dirty="0" smtClean="0"/>
              <a:t> (přeměněná na </a:t>
            </a:r>
            <a:r>
              <a:rPr lang="cs-CZ" dirty="0" smtClean="0">
                <a:hlinkClick r:id="rId5" tooltip="Energie přílivu"/>
              </a:rPr>
              <a:t>energii přílivu</a:t>
            </a:r>
            <a:r>
              <a:rPr lang="cs-CZ" dirty="0" smtClean="0"/>
              <a:t>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7AE1B-A0D0-4338-9846-5A10562A7C69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0132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Osmotická elektrárna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7AE1B-A0D0-4338-9846-5A10562A7C69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734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Bezlopatková</a:t>
            </a:r>
            <a:r>
              <a:rPr lang="cs-CZ" baseline="0" dirty="0" smtClean="0"/>
              <a:t> elektrárna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7AE1B-A0D0-4338-9846-5A10562A7C69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7633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err="1" smtClean="0"/>
              <a:t>Fytoenergetika</a:t>
            </a:r>
            <a:r>
              <a:rPr lang="cs-CZ" dirty="0" smtClean="0"/>
              <a:t> je souhrn technologií umožňujících energetické využívání </a:t>
            </a:r>
            <a:r>
              <a:rPr lang="cs-CZ" dirty="0" smtClean="0">
                <a:hlinkClick r:id="rId3" tooltip="Biomasa"/>
              </a:rPr>
              <a:t>biomasy</a:t>
            </a:r>
            <a:r>
              <a:rPr lang="cs-CZ" dirty="0" smtClean="0"/>
              <a:t>. Biomasa a bioplyn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7AE1B-A0D0-4338-9846-5A10562A7C69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6424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7AE1B-A0D0-4338-9846-5A10562A7C69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831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Rekuperace</a:t>
            </a:r>
            <a:r>
              <a:rPr lang="cs-CZ" dirty="0" smtClean="0"/>
              <a:t> je proces přeměny </a:t>
            </a:r>
            <a:r>
              <a:rPr lang="cs-CZ" dirty="0" smtClean="0">
                <a:hlinkClick r:id="rId3" tooltip="Kinetická energie"/>
              </a:rPr>
              <a:t>kinetické energie</a:t>
            </a:r>
            <a:r>
              <a:rPr lang="cs-CZ" dirty="0" smtClean="0"/>
              <a:t> zpět na využitelnou </a:t>
            </a:r>
            <a:r>
              <a:rPr lang="cs-CZ" dirty="0" smtClean="0">
                <a:hlinkClick r:id="rId4" tooltip="Elektrická energie"/>
              </a:rPr>
              <a:t>elektrickou energii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7AE1B-A0D0-4338-9846-5A10562A7C6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957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Havárie</a:t>
            </a:r>
          </a:p>
          <a:p>
            <a:r>
              <a:rPr lang="cs-CZ" dirty="0" smtClean="0">
                <a:hlinkClick r:id="rId3" tooltip="22. únor"/>
              </a:rPr>
              <a:t>22. února</a:t>
            </a:r>
            <a:r>
              <a:rPr lang="cs-CZ" dirty="0" smtClean="0"/>
              <a:t> </a:t>
            </a:r>
            <a:r>
              <a:rPr lang="cs-CZ" dirty="0" smtClean="0">
                <a:hlinkClick r:id="rId4" tooltip="1977"/>
              </a:rPr>
              <a:t>1977</a:t>
            </a:r>
            <a:r>
              <a:rPr lang="cs-CZ" dirty="0" smtClean="0"/>
              <a:t>, </a:t>
            </a:r>
            <a:r>
              <a:rPr lang="cs-CZ" dirty="0" smtClean="0">
                <a:hlinkClick r:id="rId5" tooltip="Havárie elektrárny Jaslovské Bohunice A-1"/>
              </a:rPr>
              <a:t>Havárie jaderné elektrárny Jaslovské Bohunice A-1</a:t>
            </a:r>
            <a:r>
              <a:rPr lang="cs-CZ" dirty="0" smtClean="0"/>
              <a:t>, nejhorší jaderná havárie v bývalém </a:t>
            </a:r>
            <a:r>
              <a:rPr lang="cs-CZ" dirty="0" smtClean="0">
                <a:hlinkClick r:id="rId6" tooltip="Československo"/>
              </a:rPr>
              <a:t>Československu</a:t>
            </a:r>
            <a:endParaRPr lang="cs-CZ" dirty="0" smtClean="0"/>
          </a:p>
          <a:p>
            <a:r>
              <a:rPr lang="cs-CZ" dirty="0" smtClean="0">
                <a:hlinkClick r:id="rId7" tooltip="26. duben"/>
              </a:rPr>
              <a:t>26. duben</a:t>
            </a:r>
            <a:r>
              <a:rPr lang="cs-CZ" dirty="0" smtClean="0"/>
              <a:t> </a:t>
            </a:r>
            <a:r>
              <a:rPr lang="cs-CZ" dirty="0" smtClean="0">
                <a:hlinkClick r:id="rId8" tooltip="1986"/>
              </a:rPr>
              <a:t>1986</a:t>
            </a:r>
            <a:r>
              <a:rPr lang="cs-CZ" dirty="0" smtClean="0"/>
              <a:t>, </a:t>
            </a:r>
            <a:r>
              <a:rPr lang="cs-CZ" dirty="0" smtClean="0">
                <a:hlinkClick r:id="rId9" tooltip="Černobylská havárie"/>
              </a:rPr>
              <a:t>Černobylská havárie</a:t>
            </a:r>
            <a:r>
              <a:rPr lang="cs-CZ" dirty="0" smtClean="0"/>
              <a:t> (SSSR) - zamoření jaderné elektrárny a zamoření životního prostředí, historicky nejhorší jaderná havárie</a:t>
            </a:r>
          </a:p>
          <a:p>
            <a:r>
              <a:rPr lang="cs-CZ" dirty="0" smtClean="0">
                <a:hlinkClick r:id="rId10" tooltip="11. březen"/>
              </a:rPr>
              <a:t>11. březen</a:t>
            </a:r>
            <a:r>
              <a:rPr lang="cs-CZ" dirty="0" smtClean="0"/>
              <a:t> </a:t>
            </a:r>
            <a:r>
              <a:rPr lang="cs-CZ" dirty="0" smtClean="0">
                <a:hlinkClick r:id="rId11" tooltip="2011"/>
              </a:rPr>
              <a:t>2011</a:t>
            </a:r>
            <a:r>
              <a:rPr lang="cs-CZ" dirty="0" smtClean="0"/>
              <a:t>, </a:t>
            </a:r>
            <a:r>
              <a:rPr lang="cs-CZ" dirty="0" smtClean="0">
                <a:hlinkClick r:id="rId12" tooltip="Havárie elektrárny Fukušima I"/>
              </a:rPr>
              <a:t>Havárie elektrárny </a:t>
            </a:r>
            <a:r>
              <a:rPr lang="cs-CZ" dirty="0" err="1" smtClean="0">
                <a:hlinkClick r:id="rId12" tooltip="Havárie elektrárny Fukušima I"/>
              </a:rPr>
              <a:t>Fukušima</a:t>
            </a:r>
            <a:r>
              <a:rPr lang="cs-CZ" dirty="0" smtClean="0">
                <a:hlinkClick r:id="rId12" tooltip="Havárie elektrárny Fukušima I"/>
              </a:rPr>
              <a:t> I</a:t>
            </a:r>
            <a:r>
              <a:rPr lang="cs-CZ" dirty="0" smtClean="0"/>
              <a:t>, Japonsko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7AE1B-A0D0-4338-9846-5A10562A7C6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82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Hlad po energii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7AE1B-A0D0-4338-9846-5A10562A7C6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338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Fosilní paliva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7AE1B-A0D0-4338-9846-5A10562A7C6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2326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Uhelná – tepelná elektrárna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7AE1B-A0D0-4338-9846-5A10562A7C6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179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Všeobecně o tepelných elektrárnách.</a:t>
            </a:r>
          </a:p>
          <a:p>
            <a:r>
              <a:rPr lang="cs-CZ" dirty="0" smtClean="0"/>
              <a:t>Teplo se v tepelných elektrárnách vytváří v kotli spalováním </a:t>
            </a:r>
            <a:r>
              <a:rPr lang="cs-CZ" dirty="0" smtClean="0">
                <a:hlinkClick r:id="rId3"/>
              </a:rPr>
              <a:t>fosilního paliva</a:t>
            </a:r>
            <a:r>
              <a:rPr lang="cs-CZ" dirty="0" smtClean="0"/>
              <a:t> (tuhým palivem bývá černé a hnědé </a:t>
            </a:r>
            <a:r>
              <a:rPr lang="cs-CZ" dirty="0" smtClean="0">
                <a:hlinkClick r:id="rId4"/>
              </a:rPr>
              <a:t>uhlí</a:t>
            </a:r>
            <a:r>
              <a:rPr lang="cs-CZ" dirty="0" smtClean="0"/>
              <a:t>, kapalným palivem je </a:t>
            </a:r>
            <a:r>
              <a:rPr lang="cs-CZ" dirty="0" smtClean="0">
                <a:hlinkClick r:id="rId5"/>
              </a:rPr>
              <a:t>ropa</a:t>
            </a:r>
            <a:r>
              <a:rPr lang="cs-CZ" dirty="0" smtClean="0"/>
              <a:t>, oleje, mazut, plynným palivem je </a:t>
            </a:r>
            <a:r>
              <a:rPr lang="cs-CZ" dirty="0" smtClean="0">
                <a:hlinkClick r:id="rId6"/>
              </a:rPr>
              <a:t>zemní plyn</a:t>
            </a:r>
            <a:r>
              <a:rPr lang="cs-CZ" dirty="0" smtClean="0"/>
              <a:t>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7AE1B-A0D0-4338-9846-5A10562A7C6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456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Jaderná energie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7AE1B-A0D0-4338-9846-5A10562A7C6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917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2E8C-E108-4D92-820B-9CA5244A5A88}" type="datetimeFigureOut">
              <a:rPr lang="cs-CZ" smtClean="0"/>
              <a:t>30. 5. 2014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20D-3BF1-4A68-926B-ED341A16AC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498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2E8C-E108-4D92-820B-9CA5244A5A88}" type="datetimeFigureOut">
              <a:rPr lang="cs-CZ" smtClean="0"/>
              <a:t>30. 5. 2014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20D-3BF1-4A68-926B-ED341A16AC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18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2E8C-E108-4D92-820B-9CA5244A5A88}" type="datetimeFigureOut">
              <a:rPr lang="cs-CZ" smtClean="0"/>
              <a:t>30. 5. 2014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20D-3BF1-4A68-926B-ED341A16AC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3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2E8C-E108-4D92-820B-9CA5244A5A88}" type="datetimeFigureOut">
              <a:rPr lang="cs-CZ" smtClean="0"/>
              <a:t>30. 5. 2014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20D-3BF1-4A68-926B-ED341A16AC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611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2E8C-E108-4D92-820B-9CA5244A5A88}" type="datetimeFigureOut">
              <a:rPr lang="cs-CZ" smtClean="0"/>
              <a:t>30. 5. 2014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20D-3BF1-4A68-926B-ED341A16AC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93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2E8C-E108-4D92-820B-9CA5244A5A88}" type="datetimeFigureOut">
              <a:rPr lang="cs-CZ" smtClean="0"/>
              <a:t>30. 5. 2014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20D-3BF1-4A68-926B-ED341A16AC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93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2E8C-E108-4D92-820B-9CA5244A5A88}" type="datetimeFigureOut">
              <a:rPr lang="cs-CZ" smtClean="0"/>
              <a:t>30. 5. 2014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20D-3BF1-4A68-926B-ED341A16AC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16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2E8C-E108-4D92-820B-9CA5244A5A88}" type="datetimeFigureOut">
              <a:rPr lang="cs-CZ" smtClean="0"/>
              <a:t>30. 5. 2014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20D-3BF1-4A68-926B-ED341A16AC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20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2E8C-E108-4D92-820B-9CA5244A5A88}" type="datetimeFigureOut">
              <a:rPr lang="cs-CZ" smtClean="0"/>
              <a:t>30. 5. 2014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20D-3BF1-4A68-926B-ED341A16AC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0887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2E8C-E108-4D92-820B-9CA5244A5A88}" type="datetimeFigureOut">
              <a:rPr lang="cs-CZ" smtClean="0"/>
              <a:t>30. 5. 2014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20D-3BF1-4A68-926B-ED341A16AC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98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2E8C-E108-4D92-820B-9CA5244A5A88}" type="datetimeFigureOut">
              <a:rPr lang="cs-CZ" smtClean="0"/>
              <a:t>30. 5. 2014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DC20D-3BF1-4A68-926B-ED341A16AC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39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A2E8C-E108-4D92-820B-9CA5244A5A88}" type="datetimeFigureOut">
              <a:rPr lang="cs-CZ" smtClean="0"/>
              <a:t>30. 5. 2014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DC20D-3BF1-4A68-926B-ED341A16AC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311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pa.czrea.org/pics/mapa_cr_men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35596" y="2009019"/>
            <a:ext cx="67327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Zdroje    				energie</a:t>
            </a:r>
            <a:endParaRPr lang="cs-CZ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804248" y="629963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dirty="0" smtClean="0">
                <a:solidFill>
                  <a:srgbClr val="0070C0"/>
                </a:solidFill>
              </a:rPr>
              <a:t>Daniel Ulrich</a:t>
            </a:r>
            <a:endParaRPr lang="cs-CZ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miseplus.cz/img/info/info_schem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33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ez.cz/edee/content/file/static/encyklopedie/images/05/52_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340768"/>
            <a:ext cx="868517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24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.shutterstock.com/display_pic_with_logo/78671/129757751/stock-photo-atom-1297577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0"/>
          <a:stretch/>
        </p:blipFill>
        <p:spPr bwMode="auto">
          <a:xfrm>
            <a:off x="1043608" y="0"/>
            <a:ext cx="6840760" cy="68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36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fyzika007.cz/_/rsrc/1386028880816/fyzika-mikrosveta/jaderny-reaktor-jaderna-elektrarna/jaderna_elektr.png?height=156&amp;width=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69" y="1143233"/>
            <a:ext cx="9159470" cy="422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2928" cy="646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04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vtm.e15.cz/files/imagecache/dust_filerenderer_big/upload/aktuality/4064/cesta_do_nitra_planety_zem__4d9deb74c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" t="-128" r="6925" b="128"/>
          <a:stretch/>
        </p:blipFill>
        <p:spPr bwMode="auto">
          <a:xfrm>
            <a:off x="0" y="-8808"/>
            <a:ext cx="9144000" cy="686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3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http://www.ekowatt.cz/obrazky/infostranky/prostredi_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5" y="13996"/>
            <a:ext cx="2697432" cy="2293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http://www.ekowatt.cz/obrazky/infostranky/prostredi_0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391" y="15237"/>
            <a:ext cx="2723582" cy="2302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 descr="http://www.ekowatt.cz/obrazky/infostranky/prostredi_0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480" y="15237"/>
            <a:ext cx="2615426" cy="2302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http://www.ekowatt.cz/obrazky/infostranky/prostredi_06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5" y="2318119"/>
            <a:ext cx="269743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 descr="http://www.ekowatt.cz/obrazky/infostranky/prostredi_08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0" y="4580399"/>
            <a:ext cx="272358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ek 15" descr="http://www.ekowatt.cz/obrazky/infostranky/prostredi_09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391" y="2450239"/>
            <a:ext cx="5834739" cy="4260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56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energiazblizka.sk/assets/components/phpthumbof/cache/a341f149a66f49e48cf764758aaafa6e.8724cc3c02fd2fb27760d629b910de1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" t="4292" r="2175" b="2197"/>
          <a:stretch/>
        </p:blipFill>
        <p:spPr bwMode="auto">
          <a:xfrm>
            <a:off x="0" y="908720"/>
            <a:ext cx="914400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25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lkedpt.com/lekesovi/pict/photos/hurikan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810"/>
            <a:ext cx="9143999" cy="687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8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ontrolengcesko.com/fileadmin/grafika/%C5%99%C3%ADjen2009/hlavn%C3%AD_t%C3%A9ma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18" y="0"/>
            <a:ext cx="881062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57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vyuka.hradebni.cz/file.php/213/Ostatni/plakat-ezzf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172" name="Picture 4" descr="http://vyuka.hradebni.cz/file.php/213/Ostatni/plakat-ezz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6"/>
            <a:ext cx="9209148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11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fyzmatik.pise.cz/img/1893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6" y="908720"/>
            <a:ext cx="890558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2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zoom.iprima.cz/sites/default/files/image_crops/image_620x349/9/393315_smrt-slunce_image_620x34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39"/>
          <a:stretch/>
        </p:blipFill>
        <p:spPr bwMode="auto">
          <a:xfrm>
            <a:off x="0" y="-1"/>
            <a:ext cx="9144000" cy="206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zoom.iprima.cz/sites/default/files/image_crops/image_620x349/9/393315_smrt-slunce_image_620x3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5" y="1720907"/>
            <a:ext cx="9126065" cy="513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8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roadenergy.eu/pdf/princip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0230"/>
            <a:ext cx="9144001" cy="645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71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.idnes.cz/12/072/cl6/ERT447131_so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0648"/>
            <a:ext cx="9144001" cy="602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48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.lidovky.cz/pes/10/073/pmaxi/WAG34b507_Solarturmkraftwerk_Juelic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7"/>
            <a:ext cx="9144000" cy="481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0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.idnes.cz/12/033/cl6/JB41f87d_profimedia_0103851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25" y="476672"/>
            <a:ext cx="920643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62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lidovelecitelstvi.bloger.cz/obrazky/lidovelecitelstvi.bloger.cz/voda20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12" y="-30511"/>
            <a:ext cx="9160112" cy="688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32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" r="10724"/>
          <a:stretch/>
        </p:blipFill>
        <p:spPr bwMode="auto">
          <a:xfrm>
            <a:off x="-13130" y="0"/>
            <a:ext cx="91571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36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cez.cz/edee/content/file/static/encyklopedie/images/06/61_0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5496"/>
            <a:ext cx="8758429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7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cez.cz/edee/content/file/static/encyklopedie/images/04/42_vlnova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8800"/>
            <a:ext cx="9144000" cy="277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77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r="2537"/>
          <a:stretch/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5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blog.idnes.cz/blog/4426/112659/Osmotic_power_station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04664"/>
            <a:ext cx="840020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14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data.press.avcr.cz/miranda2/export/sitesavcr/data.avcr.cz/press/sys/galerie-obrazky/obrazky-novinky/bezlopatkova-turbin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59" y="35388"/>
            <a:ext cx="7905339" cy="670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27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nazeleno.cz/Files/ResizedImages/obrazky/Energie/Biomasa/perex2_329x-1_09032510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9"/>
          <a:stretch/>
        </p:blipFill>
        <p:spPr bwMode="auto">
          <a:xfrm>
            <a:off x="0" y="12254"/>
            <a:ext cx="9144000" cy="684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09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kostrazce.cz/files/primarni-zdroje/obnovitelne-zdroje/bioma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5" y="1"/>
            <a:ext cx="9110026" cy="682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72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iom.cz/upload/9dde8a86bc39c815ad93f4e52cbe3ebf/sladky_princip_komorove_garazove_stan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9" y="764704"/>
            <a:ext cx="911968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5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Rekuperace</a:t>
            </a:r>
            <a:endParaRPr lang="cs-CZ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13285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i="1" dirty="0"/>
              <a:t>Použití</a:t>
            </a:r>
            <a:endParaRPr lang="cs-CZ" dirty="0"/>
          </a:p>
          <a:p>
            <a:pPr algn="just"/>
            <a:r>
              <a:rPr lang="cs-CZ" i="1" dirty="0"/>
              <a:t>Na švédské nákladní trati </a:t>
            </a:r>
            <a:r>
              <a:rPr lang="cs-CZ" i="1" dirty="0" err="1"/>
              <a:t>Malmbanan</a:t>
            </a:r>
            <a:r>
              <a:rPr lang="cs-CZ" i="1" dirty="0"/>
              <a:t> jedoucí těžký nákladní vlak plný železné rudy z horských dolů do přístavu většinu cesty </a:t>
            </a:r>
            <a:r>
              <a:rPr lang="cs-CZ" i="1" dirty="0" err="1"/>
              <a:t>rekuperuje</a:t>
            </a:r>
            <a:r>
              <a:rPr lang="cs-CZ" i="1" dirty="0"/>
              <a:t> a jelikož jede zpět prázdný, jeho energetická bilance je kladná (víc elektřiny vyprodukuje, než spotřebuje).</a:t>
            </a:r>
            <a:endParaRPr lang="cs-CZ" dirty="0"/>
          </a:p>
          <a:p>
            <a:pPr algn="just"/>
            <a:r>
              <a:rPr lang="cs-CZ" i="1" dirty="0"/>
              <a:t>V Česku je rekuperace používána v pražském metru, kde velké množství zároveň provozovaných souprav a jejich častá akcelerace i zastavování vytvářejí pro rekuperaci přímo ideální podmínky. Dále je používána např. na tramvajové trati na Barrandov, která vykazuje velké stoupání, a tramvaje jedoucí vzhůru mohou být částečně napájeny protijedoucími brzdícími tramvajemi jedoucími dolů</a:t>
            </a:r>
            <a:r>
              <a:rPr lang="cs-CZ" i="1" dirty="0" smtClean="0"/>
              <a:t>.</a:t>
            </a:r>
            <a:endParaRPr lang="cs-CZ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-1"/>
            <a:ext cx="3707904" cy="248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40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happyend.cz/galerie/1_7559/podlahova-znacka-vystraha-40-cm-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9085"/>
            <a:ext cx="7402355" cy="652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26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dnesni-svet.cz/docs/cms/podklady%20pro%20dum/environmentalni-vychova/ekologicke_katastrof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" y="0"/>
            <a:ext cx="91311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9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Mezinárodní stupnice</a:t>
            </a:r>
            <a:br>
              <a:rPr lang="cs-CZ" b="1" dirty="0" smtClean="0"/>
            </a:br>
            <a:r>
              <a:rPr lang="cs-CZ" b="1" dirty="0" smtClean="0"/>
              <a:t>jaderných </a:t>
            </a:r>
            <a:r>
              <a:rPr lang="cs-CZ" b="1" dirty="0"/>
              <a:t>událostí</a:t>
            </a:r>
          </a:p>
        </p:txBody>
      </p:sp>
      <p:pic>
        <p:nvPicPr>
          <p:cNvPr id="1026" name="Picture 2" descr="http://upload.wikimedia.org/wikipedia/commons/thumb/e/ed/INES_cs.svg/1662px-INES_c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6" y="1664803"/>
            <a:ext cx="9118384" cy="519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9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zrea.org/files/images/OZE/studie-ceps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50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nazeleno.cz/Files/FckGallery/Nov%C3%BD%20WinRAR%20ZIP%20archiv.zip/iStock_000005016133X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" y="0"/>
            <a:ext cx="90773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6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370</Words>
  <Application>Microsoft Office PowerPoint</Application>
  <PresentationFormat>Předvádění na obrazovce (4:3)</PresentationFormat>
  <Paragraphs>64</Paragraphs>
  <Slides>34</Slides>
  <Notes>27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Motiv systému Office</vt:lpstr>
      <vt:lpstr>Prezentace aplikace PowerPoint</vt:lpstr>
      <vt:lpstr>Prezentace aplikace PowerPoint</vt:lpstr>
      <vt:lpstr>Prezentace aplikace PowerPoint</vt:lpstr>
      <vt:lpstr>Rekuperace</vt:lpstr>
      <vt:lpstr>Prezentace aplikace PowerPoint</vt:lpstr>
      <vt:lpstr>Prezentace aplikace PowerPoint</vt:lpstr>
      <vt:lpstr>Mezinárodní stupnice jaderných událostí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Ulrich</dc:creator>
  <cp:lastModifiedBy>Ulrich</cp:lastModifiedBy>
  <cp:revision>21</cp:revision>
  <dcterms:created xsi:type="dcterms:W3CDTF">2014-05-29T14:53:40Z</dcterms:created>
  <dcterms:modified xsi:type="dcterms:W3CDTF">2014-05-30T07:36:42Z</dcterms:modified>
</cp:coreProperties>
</file>