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61E0B6-96DA-4FCA-942D-2D4F983CFA7C}" type="datetimeFigureOut">
              <a:rPr lang="cs-CZ" smtClean="0"/>
              <a:t>25.5.2013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85308-259C-4F36-A1B2-D10B3EE4BE5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BRKO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Materiály pro bioplyn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50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BRKO ve městech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Největší podíl BRKO vsoučasnosti tvoří materiál zúdržby zeleně, kterého je zejména ve větších a středních městech značné množství v </a:t>
            </a:r>
            <a:r>
              <a:rPr lang="cs-CZ" dirty="0" smtClean="0"/>
              <a:t>řádu stovek </a:t>
            </a:r>
            <a:r>
              <a:rPr lang="cs-CZ" dirty="0"/>
              <a:t>tun za rok.</a:t>
            </a:r>
          </a:p>
        </p:txBody>
      </p:sp>
    </p:spTree>
    <p:extLst>
      <p:ext uri="{BB962C8B-B14F-4D97-AF65-F5344CB8AC3E}">
        <p14:creationId xmlns:p14="http://schemas.microsoft.com/office/powerpoint/2010/main" val="168059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4372168"/>
            <a:ext cx="7838256" cy="1793136"/>
          </a:xfrm>
        </p:spPr>
        <p:txBody>
          <a:bodyPr/>
          <a:lstStyle/>
          <a:p>
            <a:r>
              <a:rPr lang="cs-CZ" dirty="0"/>
              <a:t>Odpady z údržby zeleně, trávníků apod.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Díky </a:t>
            </a:r>
            <a:r>
              <a:rPr lang="cs-CZ" dirty="0"/>
              <a:t>péči o parkové plochy a zazeleněné okraje silnic vzniká </a:t>
            </a:r>
            <a:r>
              <a:rPr lang="cs-CZ" dirty="0" smtClean="0"/>
              <a:t>množství odpadů.</a:t>
            </a:r>
          </a:p>
          <a:p>
            <a:r>
              <a:rPr lang="cs-CZ" dirty="0" smtClean="0"/>
              <a:t>Tento odpad musí být při </a:t>
            </a:r>
            <a:r>
              <a:rPr lang="cs-CZ" dirty="0"/>
              <a:t>použití na bioplynový substrát </a:t>
            </a:r>
            <a:r>
              <a:rPr lang="cs-CZ" dirty="0" smtClean="0"/>
              <a:t>silážován, </a:t>
            </a:r>
            <a:r>
              <a:rPr lang="cs-CZ" dirty="0"/>
              <a:t>neboť jsou sezónního charakteru.</a:t>
            </a:r>
          </a:p>
          <a:p>
            <a:r>
              <a:rPr lang="cs-CZ" dirty="0"/>
              <a:t>Jedná se odobře zfermentovatelný přídavný substrát, na základě vysokého obsahu sušiny ho ale nelze doporučovat coby monosubstrát. </a:t>
            </a:r>
            <a:endParaRPr lang="cs-CZ" dirty="0" smtClean="0"/>
          </a:p>
          <a:p>
            <a:r>
              <a:rPr lang="cs-CZ" dirty="0" smtClean="0"/>
              <a:t>Před </a:t>
            </a:r>
            <a:r>
              <a:rPr lang="cs-CZ" dirty="0"/>
              <a:t>zpracováním musí být materiál zbaven větví </a:t>
            </a:r>
            <a:r>
              <a:rPr lang="cs-CZ" dirty="0" smtClean="0"/>
              <a:t>a kamenů a homogenizován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49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ING. KRATOCHVÍLOVÁ, Zuzana a kol. Průvodce výrobou a využitím bioplynu [online]. [cit. 18.4.2013]. Dostupný na WWW: http://www.mpo-efekt.cz/upload/7799f3fd595eeee1fa66875530f33e8a/Pruvodce_vyrobou_vyuzitim_bioplynu_2.pdf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1246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BRKO?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800" dirty="0"/>
              <a:t>BRKO </a:t>
            </a:r>
            <a:endParaRPr lang="cs-CZ" sz="2800" dirty="0" smtClean="0"/>
          </a:p>
          <a:p>
            <a:r>
              <a:rPr lang="cs-CZ" sz="2800" dirty="0" smtClean="0"/>
              <a:t>je </a:t>
            </a:r>
            <a:r>
              <a:rPr lang="cs-CZ" sz="2800" dirty="0"/>
              <a:t>zkratka pro biologicky rozložitelné komunální </a:t>
            </a:r>
            <a:r>
              <a:rPr lang="cs-CZ" sz="2800" dirty="0" smtClean="0"/>
              <a:t>odpady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74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97352" cy="3561576"/>
          </a:xfrm>
        </p:spPr>
        <p:txBody>
          <a:bodyPr>
            <a:normAutofit/>
          </a:bodyPr>
          <a:lstStyle/>
          <a:p>
            <a:r>
              <a:rPr lang="cs-CZ" sz="2300" dirty="0"/>
              <a:t>Jedná se o biologicky rozložitelné odpady, které lze </a:t>
            </a:r>
            <a:r>
              <a:rPr lang="cs-CZ" sz="2300" dirty="0" smtClean="0"/>
              <a:t>za </a:t>
            </a:r>
            <a:r>
              <a:rPr lang="cs-CZ" sz="2300" dirty="0"/>
              <a:t>určitých podmínek také využít k výrobě bioplynu. Jedná se například </a:t>
            </a:r>
            <a:r>
              <a:rPr lang="cs-CZ" sz="2300" dirty="0" smtClean="0"/>
              <a:t>o </a:t>
            </a:r>
            <a:r>
              <a:rPr lang="cs-CZ" sz="2300" dirty="0"/>
              <a:t>separované odpady z domácností (zbytky z kuchyní, </a:t>
            </a:r>
            <a:r>
              <a:rPr lang="cs-CZ" sz="2300" dirty="0" smtClean="0"/>
              <a:t>údržby </a:t>
            </a:r>
            <a:r>
              <a:rPr lang="cs-CZ" sz="2300" dirty="0"/>
              <a:t>zahrad), </a:t>
            </a:r>
            <a:r>
              <a:rPr lang="cs-CZ" sz="2300" dirty="0" smtClean="0"/>
              <a:t>z údržby </a:t>
            </a:r>
            <a:r>
              <a:rPr lang="cs-CZ" sz="2300" dirty="0"/>
              <a:t>obce (např. travní seč, prořezy stromů apod.) </a:t>
            </a:r>
            <a:r>
              <a:rPr lang="cs-CZ" sz="2300" dirty="0" smtClean="0"/>
              <a:t>a zčinnosti </a:t>
            </a:r>
            <a:r>
              <a:rPr lang="cs-CZ" sz="2300" dirty="0"/>
              <a:t>živnostníků, restaurací </a:t>
            </a:r>
            <a:r>
              <a:rPr lang="cs-CZ" sz="2300" dirty="0" smtClean="0"/>
              <a:t>a jídelen</a:t>
            </a:r>
            <a:r>
              <a:rPr lang="cs-CZ" sz="2300" dirty="0"/>
              <a:t>. Případně můžeme hovořit také ovyužití odpadů </a:t>
            </a:r>
            <a:r>
              <a:rPr lang="cs-CZ" sz="2300" dirty="0" smtClean="0"/>
              <a:t>z </a:t>
            </a:r>
            <a:r>
              <a:rPr lang="cs-CZ" sz="2300" dirty="0"/>
              <a:t>jatek.</a:t>
            </a:r>
          </a:p>
        </p:txBody>
      </p:sp>
    </p:spTree>
    <p:extLst>
      <p:ext uri="{BB962C8B-B14F-4D97-AF65-F5344CB8AC3E}">
        <p14:creationId xmlns:p14="http://schemas.microsoft.com/office/powerpoint/2010/main" val="32458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Za komunální bioplynovou stanici tedy lze považovat zařízení zpracovávající převážně komunální bioodpady. </a:t>
            </a:r>
            <a:endParaRPr lang="cs-CZ" dirty="0" smtClean="0"/>
          </a:p>
          <a:p>
            <a:r>
              <a:rPr lang="cs-CZ" dirty="0" smtClean="0"/>
              <a:t>Souhrnně </a:t>
            </a:r>
            <a:r>
              <a:rPr lang="cs-CZ" dirty="0"/>
              <a:t>nazývané zkratkou </a:t>
            </a:r>
            <a:r>
              <a:rPr lang="cs-CZ" dirty="0" smtClean="0"/>
              <a:t>BRKO </a:t>
            </a:r>
            <a:r>
              <a:rPr lang="cs-CZ" dirty="0"/>
              <a:t>(biologicky rozložitelný komunální odpad), vzařízení tohoto typu </a:t>
            </a:r>
            <a:r>
              <a:rPr lang="cs-CZ" dirty="0" smtClean="0"/>
              <a:t>je </a:t>
            </a:r>
            <a:r>
              <a:rPr lang="cs-CZ" dirty="0"/>
              <a:t>možné zpracovat také některé další průmyslové bioodpady, např. vybrané jateční odpady, odpady z potravinářské výroby a zpracování apod. </a:t>
            </a:r>
          </a:p>
        </p:txBody>
      </p:sp>
    </p:spTree>
    <p:extLst>
      <p:ext uri="{BB962C8B-B14F-4D97-AF65-F5344CB8AC3E}">
        <p14:creationId xmlns:p14="http://schemas.microsoft.com/office/powerpoint/2010/main" val="119583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Dle POH ČR (Plán odpadového </a:t>
            </a:r>
            <a:r>
              <a:rPr lang="cs-CZ" sz="2800" dirty="0" smtClean="0"/>
              <a:t>hospodářství České republiky) </a:t>
            </a:r>
            <a:r>
              <a:rPr lang="cs-CZ" sz="2800" dirty="0"/>
              <a:t>jsou jako BRKO specifikovány odpady uvedené v tabulce </a:t>
            </a:r>
            <a:r>
              <a:rPr lang="cs-CZ" sz="2800" dirty="0" smtClean="0"/>
              <a:t>1.</a:t>
            </a:r>
            <a:endParaRPr lang="cs-CZ" sz="2800" dirty="0"/>
          </a:p>
          <a:p>
            <a:r>
              <a:rPr lang="cs-CZ" sz="2800" dirty="0" smtClean="0"/>
              <a:t>V BPS (bioplynová stanice) </a:t>
            </a:r>
            <a:r>
              <a:rPr lang="cs-CZ" sz="2800" dirty="0"/>
              <a:t>lze běžně zpracovat bioodpady </a:t>
            </a:r>
            <a:r>
              <a:rPr lang="cs-CZ" sz="2800" dirty="0" smtClean="0"/>
              <a:t>označené v tabulkách (2) </a:t>
            </a:r>
            <a:r>
              <a:rPr lang="cs-CZ" sz="2800" dirty="0"/>
              <a:t>šedě, některé ovšem </a:t>
            </a:r>
            <a:r>
              <a:rPr lang="cs-CZ" sz="2800" dirty="0" smtClean="0"/>
              <a:t>vyžadují </a:t>
            </a:r>
            <a:r>
              <a:rPr lang="cs-CZ" sz="2800" dirty="0"/>
              <a:t>další </a:t>
            </a:r>
            <a:r>
              <a:rPr lang="cs-CZ" sz="2800" dirty="0" smtClean="0"/>
              <a:t>úpravu. (tabulka 2)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7442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5517232"/>
            <a:ext cx="6512511" cy="1143000"/>
          </a:xfrm>
        </p:spPr>
        <p:txBody>
          <a:bodyPr/>
          <a:lstStyle/>
          <a:p>
            <a:r>
              <a:rPr lang="cs-CZ" dirty="0" smtClean="0"/>
              <a:t>Tabulka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9804" r="9190" b="10784"/>
          <a:stretch/>
        </p:blipFill>
        <p:spPr bwMode="auto">
          <a:xfrm>
            <a:off x="395536" y="404664"/>
            <a:ext cx="8316416" cy="47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03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5373216"/>
            <a:ext cx="6512511" cy="1143000"/>
          </a:xfrm>
        </p:spPr>
        <p:txBody>
          <a:bodyPr/>
          <a:lstStyle/>
          <a:p>
            <a:r>
              <a:rPr lang="cs-CZ" dirty="0" smtClean="0"/>
              <a:t>Tabulka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4228" r="8597" b="31787"/>
          <a:stretch/>
        </p:blipFill>
        <p:spPr bwMode="auto">
          <a:xfrm>
            <a:off x="179512" y="116632"/>
            <a:ext cx="8811276" cy="337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3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41424" y="5445224"/>
            <a:ext cx="6512511" cy="1143000"/>
          </a:xfrm>
        </p:spPr>
        <p:txBody>
          <a:bodyPr/>
          <a:lstStyle/>
          <a:p>
            <a:r>
              <a:rPr lang="cs-CZ" dirty="0" smtClean="0"/>
              <a:t>Tabulka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t="19927" r="19027"/>
          <a:stretch/>
        </p:blipFill>
        <p:spPr bwMode="auto">
          <a:xfrm>
            <a:off x="179512" y="116632"/>
            <a:ext cx="8785447" cy="51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0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48414" r="19027" b="27899"/>
          <a:stretch/>
        </p:blipFill>
        <p:spPr bwMode="auto">
          <a:xfrm>
            <a:off x="539552" y="548680"/>
            <a:ext cx="8282608" cy="17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60696" r="19018" b="30677"/>
          <a:stretch/>
        </p:blipFill>
        <p:spPr bwMode="auto">
          <a:xfrm>
            <a:off x="539552" y="2281355"/>
            <a:ext cx="8282608" cy="63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14198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314</Words>
  <Application>Microsoft Office PowerPoint</Application>
  <PresentationFormat>Předvádění na obrazovce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Materiály pro bioplyn</vt:lpstr>
      <vt:lpstr>Co je to BRKO?</vt:lpstr>
      <vt:lpstr>BRKO</vt:lpstr>
      <vt:lpstr>Prezentace aplikace PowerPoint</vt:lpstr>
      <vt:lpstr>BRKO</vt:lpstr>
      <vt:lpstr>Tabulka 1</vt:lpstr>
      <vt:lpstr>Tabulka 2</vt:lpstr>
      <vt:lpstr>Tabulka 2</vt:lpstr>
      <vt:lpstr>Tabulka 2</vt:lpstr>
      <vt:lpstr>BRKO ve městech</vt:lpstr>
      <vt:lpstr>Odpady z údržby zeleně, trávníků apod.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Materiály pro bioplyn</dc:title>
  <dc:creator>golf</dc:creator>
  <cp:lastModifiedBy>golf</cp:lastModifiedBy>
  <cp:revision>3</cp:revision>
  <dcterms:created xsi:type="dcterms:W3CDTF">2013-05-25T07:55:47Z</dcterms:created>
  <dcterms:modified xsi:type="dcterms:W3CDTF">2013-05-25T08:22:09Z</dcterms:modified>
</cp:coreProperties>
</file>