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2" y="-7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A436391D-9376-47A5-AC09-7BA6DA9871DF}" type="datetimeFigureOut">
              <a:rPr lang="cs-CZ" smtClean="0"/>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A436391D-9376-47A5-AC09-7BA6DA9871DF}" type="datetimeFigureOut">
              <a:rPr lang="cs-CZ" smtClean="0"/>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A436391D-9376-47A5-AC09-7BA6DA9871DF}" type="datetimeFigureOut">
              <a:rPr lang="cs-CZ" smtClean="0"/>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A436391D-9376-47A5-AC09-7BA6DA9871DF}" type="datetimeFigureOut">
              <a:rPr lang="cs-CZ" smtClean="0"/>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A436391D-9376-47A5-AC09-7BA6DA9871DF}" type="datetimeFigureOut">
              <a:rPr lang="cs-CZ" smtClean="0"/>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A436391D-9376-47A5-AC09-7BA6DA9871DF}" type="datetimeFigureOut">
              <a:rPr lang="cs-CZ" smtClean="0"/>
              <a:t>25.3.2014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A436391D-9376-47A5-AC09-7BA6DA9871DF}" type="datetimeFigureOut">
              <a:rPr lang="cs-CZ" smtClean="0"/>
              <a:t>25.3.2014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A436391D-9376-47A5-AC09-7BA6DA9871DF}" type="datetimeFigureOut">
              <a:rPr lang="cs-CZ" smtClean="0"/>
              <a:t>25.3.2014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A436391D-9376-47A5-AC09-7BA6DA9871DF}" type="datetimeFigureOut">
              <a:rPr lang="cs-CZ" smtClean="0"/>
              <a:t>25.3.2014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A436391D-9376-47A5-AC09-7BA6DA9871DF}" type="datetimeFigureOut">
              <a:rPr lang="cs-CZ" smtClean="0"/>
              <a:t>25.3.2014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A436391D-9376-47A5-AC09-7BA6DA9871DF}" type="datetimeFigureOut">
              <a:rPr lang="cs-CZ" smtClean="0"/>
              <a:t>25.3.2014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FF370E2-ED77-42E2-8ADC-0F937655BC6D}"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6391D-9376-47A5-AC09-7BA6DA9871DF}" type="datetimeFigureOut">
              <a:rPr lang="cs-CZ" smtClean="0"/>
              <a:t>25.3.2014</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370E2-ED77-42E2-8ADC-0F937655BC6D}"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vimeo.com/3141884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Fyzikálně-chemická</a:t>
            </a:r>
            <a:endParaRPr lang="cs-CZ" dirty="0"/>
          </a:p>
        </p:txBody>
      </p:sp>
      <p:sp>
        <p:nvSpPr>
          <p:cNvPr id="3" name="Podnadpis 2"/>
          <p:cNvSpPr>
            <a:spLocks noGrp="1"/>
          </p:cNvSpPr>
          <p:nvPr>
            <p:ph type="subTitle" idx="1"/>
          </p:nvPr>
        </p:nvSpPr>
        <p:spPr/>
        <p:txBody>
          <a:bodyPr/>
          <a:lstStyle/>
          <a:p>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Fyzikálně-chemická</a:t>
            </a:r>
            <a:endParaRPr lang="cs-CZ" dirty="0"/>
          </a:p>
        </p:txBody>
      </p:sp>
      <p:sp>
        <p:nvSpPr>
          <p:cNvPr id="3" name="Zástupný symbol pro obsah 2"/>
          <p:cNvSpPr>
            <a:spLocks noGrp="1"/>
          </p:cNvSpPr>
          <p:nvPr>
            <p:ph idx="1"/>
          </p:nvPr>
        </p:nvSpPr>
        <p:spPr/>
        <p:txBody>
          <a:bodyPr/>
          <a:lstStyle/>
          <a:p>
            <a:r>
              <a:rPr lang="cs-CZ" dirty="0" smtClean="0"/>
              <a:t>(lisování, drcení) tímto procesem vzniká například řepkový olej, který se pomocí rafinace vylisovaného oleje například z Řepky olejné může využívat jako tzv. bionafta.</a:t>
            </a:r>
          </a:p>
          <a:p>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smtClean="0"/>
              <a:t>Methylester</a:t>
            </a:r>
            <a:r>
              <a:rPr lang="cs-CZ" dirty="0" smtClean="0"/>
              <a:t> – </a:t>
            </a:r>
            <a:r>
              <a:rPr lang="cs-CZ" dirty="0" err="1" smtClean="0"/>
              <a:t>biomafta</a:t>
            </a:r>
            <a:r>
              <a:rPr lang="cs-CZ" dirty="0" smtClean="0"/>
              <a:t> – výroba</a:t>
            </a:r>
            <a:endParaRPr lang="cs-CZ" dirty="0"/>
          </a:p>
        </p:txBody>
      </p:sp>
      <p:sp>
        <p:nvSpPr>
          <p:cNvPr id="3" name="Zástupný symbol pro obsah 2"/>
          <p:cNvSpPr>
            <a:spLocks noGrp="1"/>
          </p:cNvSpPr>
          <p:nvPr>
            <p:ph idx="1"/>
          </p:nvPr>
        </p:nvSpPr>
        <p:spPr>
          <a:xfrm>
            <a:off x="457200" y="1285860"/>
            <a:ext cx="8229600" cy="4840303"/>
          </a:xfrm>
        </p:spPr>
        <p:txBody>
          <a:bodyPr>
            <a:normAutofit fontScale="77500" lnSpcReduction="20000"/>
          </a:bodyPr>
          <a:lstStyle/>
          <a:p>
            <a:r>
              <a:rPr lang="cs-CZ" dirty="0"/>
              <a:t>Z chemického hlediska je bionafta </a:t>
            </a:r>
            <a:r>
              <a:rPr lang="cs-CZ" dirty="0" err="1"/>
              <a:t>methylester</a:t>
            </a:r>
            <a:r>
              <a:rPr lang="cs-CZ" dirty="0"/>
              <a:t> mastné kyseliny a označuje se také jako FAME (</a:t>
            </a:r>
            <a:r>
              <a:rPr lang="cs-CZ" dirty="0" err="1"/>
              <a:t>Fatty</a:t>
            </a:r>
            <a:r>
              <a:rPr lang="cs-CZ" dirty="0"/>
              <a:t> </a:t>
            </a:r>
            <a:r>
              <a:rPr lang="cs-CZ" dirty="0" err="1"/>
              <a:t>Acid</a:t>
            </a:r>
            <a:r>
              <a:rPr lang="cs-CZ" dirty="0"/>
              <a:t> </a:t>
            </a:r>
            <a:r>
              <a:rPr lang="cs-CZ" dirty="0" err="1"/>
              <a:t>Methylester</a:t>
            </a:r>
            <a:r>
              <a:rPr lang="cs-CZ" dirty="0"/>
              <a:t>). Jde o kombinaci rostlinné mastné kyseliny a </a:t>
            </a:r>
            <a:r>
              <a:rPr lang="cs-CZ" dirty="0" err="1"/>
              <a:t>methanolu</a:t>
            </a:r>
            <a:r>
              <a:rPr lang="cs-CZ" dirty="0"/>
              <a:t>. Čistý rostlinný olej tedy není možné zaměnit za bionaftu, je ale v podstatě jejím základem.</a:t>
            </a:r>
          </a:p>
          <a:p>
            <a:r>
              <a:rPr lang="cs-CZ" dirty="0"/>
              <a:t>Při výrobě bionafty probíhá s použitím katalyzátoru reakce mezi olejem a </a:t>
            </a:r>
            <a:r>
              <a:rPr lang="cs-CZ" dirty="0" err="1"/>
              <a:t>methanolem</a:t>
            </a:r>
            <a:r>
              <a:rPr lang="cs-CZ" dirty="0"/>
              <a:t>. Přitom se od glycerinu odštěpí řetězce mastné kyseliny a spojí se s </a:t>
            </a:r>
            <a:r>
              <a:rPr lang="cs-CZ" dirty="0" err="1"/>
              <a:t>methanolem</a:t>
            </a:r>
            <a:r>
              <a:rPr lang="cs-CZ" dirty="0"/>
              <a:t> na </a:t>
            </a:r>
            <a:r>
              <a:rPr lang="cs-CZ" dirty="0" err="1"/>
              <a:t>methylester</a:t>
            </a:r>
            <a:r>
              <a:rPr lang="cs-CZ" dirty="0"/>
              <a:t> mastné kyseliny - bionaftu. Při následném čištění se z bionafty odstraní zbývající glycerin, který najde uplatnění v jiných oborech.</a:t>
            </a:r>
          </a:p>
          <a:p>
            <a:r>
              <a:rPr lang="cs-CZ" dirty="0"/>
              <a:t>Suroviny pro výrobu bionafty jsou v různých regionech rozdílné. Například v USA se používají sójové boby a v Malajsii palmový olej. V Evropě jsou nejčastěji používanými výchozími surovinami řepka, sója a slunečnice.</a:t>
            </a:r>
          </a:p>
          <a:p>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500042"/>
            <a:ext cx="8229600" cy="6143668"/>
          </a:xfrm>
        </p:spPr>
        <p:txBody>
          <a:bodyPr>
            <a:normAutofit fontScale="70000" lnSpcReduction="20000"/>
          </a:bodyPr>
          <a:lstStyle/>
          <a:p>
            <a:r>
              <a:rPr lang="cs-CZ" b="1" dirty="0"/>
              <a:t>Seznam věcí, které potřebujeme na výrobu jedné nádrže - 120 litrů </a:t>
            </a:r>
            <a:br>
              <a:rPr lang="cs-CZ" b="1" dirty="0"/>
            </a:br>
            <a:r>
              <a:rPr lang="cs-CZ" b="1" dirty="0"/>
              <a:t>bionafty</a:t>
            </a:r>
            <a:endParaRPr lang="cs-CZ" dirty="0"/>
          </a:p>
          <a:p>
            <a:r>
              <a:rPr lang="cs-CZ" dirty="0"/>
              <a:t>GWO 120 procesor umístěný ve větrané místnosti (garáž nebo přístřešek), kde není nebezpečí otevřeného ohně, bez volného pohybu dětí a zvířat.</a:t>
            </a:r>
          </a:p>
          <a:p>
            <a:r>
              <a:rPr lang="cs-CZ" dirty="0"/>
              <a:t>Osobní ochranné pomůcky včetně brýlí, chemicky odolné rukavice, vhodný oděv chránící pokožku "dlouhý rukáv u košile, dlouhé kalhoty"</a:t>
            </a:r>
          </a:p>
          <a:p>
            <a:r>
              <a:rPr lang="cs-CZ" dirty="0"/>
              <a:t>120 litrů nového rostlinného oleje. V tomto případě můžeme olej ihned zahřívat. V případě použití již použitého fritovacího oleje je potřeba až 130 litrů. </a:t>
            </a:r>
            <a:r>
              <a:rPr lang="cs-CZ" dirty="0" err="1"/>
              <a:t>Předfiltrování</a:t>
            </a:r>
            <a:r>
              <a:rPr lang="cs-CZ" dirty="0"/>
              <a:t> a odvodnění je v tomto případě nutné.</a:t>
            </a:r>
          </a:p>
          <a:p>
            <a:r>
              <a:rPr lang="cs-CZ" dirty="0"/>
              <a:t>titrační sada, kterou při nákupu procesoru obdržíte zdarma</a:t>
            </a:r>
          </a:p>
          <a:p>
            <a:r>
              <a:rPr lang="cs-CZ" dirty="0"/>
              <a:t>24 litrů </a:t>
            </a:r>
            <a:r>
              <a:rPr lang="cs-CZ" dirty="0" err="1"/>
              <a:t>methanolu</a:t>
            </a:r>
            <a:r>
              <a:rPr lang="cs-CZ" dirty="0"/>
              <a:t>. Při použití našeho návodu je tato dávka </a:t>
            </a:r>
            <a:r>
              <a:rPr lang="cs-CZ" dirty="0" err="1"/>
              <a:t>maximání</a:t>
            </a:r>
            <a:r>
              <a:rPr lang="cs-CZ" dirty="0"/>
              <a:t>. Při samotné výrobě, na základě zkušeností, může být dávka nižší</a:t>
            </a:r>
          </a:p>
          <a:p>
            <a:r>
              <a:rPr lang="cs-CZ" dirty="0"/>
              <a:t>katalyzátor - v našem případě používáme </a:t>
            </a:r>
            <a:r>
              <a:rPr lang="cs-CZ" dirty="0" err="1"/>
              <a:t>Potasium</a:t>
            </a:r>
            <a:r>
              <a:rPr lang="cs-CZ" dirty="0"/>
              <a:t> Hydroxid KOH</a:t>
            </a:r>
            <a:br>
              <a:rPr lang="cs-CZ" dirty="0"/>
            </a:br>
            <a:r>
              <a:rPr lang="cs-CZ" dirty="0"/>
              <a:t>„louh draselný" .</a:t>
            </a:r>
          </a:p>
          <a:p>
            <a:r>
              <a:rPr lang="cs-CZ" dirty="0" smtClean="0">
                <a:hlinkClick r:id="rId2"/>
              </a:rPr>
              <a:t>Video</a:t>
            </a:r>
            <a:endParaRPr lang="cs-CZ" dirty="0" smtClean="0"/>
          </a:p>
          <a:p>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Bionafta</a:t>
            </a:r>
            <a:endParaRPr lang="cs-CZ" dirty="0"/>
          </a:p>
        </p:txBody>
      </p:sp>
      <p:sp>
        <p:nvSpPr>
          <p:cNvPr id="3" name="Zástupný symbol pro obsah 2"/>
          <p:cNvSpPr>
            <a:spLocks noGrp="1"/>
          </p:cNvSpPr>
          <p:nvPr>
            <p:ph idx="1"/>
          </p:nvPr>
        </p:nvSpPr>
        <p:spPr>
          <a:xfrm>
            <a:off x="457200" y="1600200"/>
            <a:ext cx="8229600" cy="4972072"/>
          </a:xfrm>
        </p:spPr>
        <p:txBody>
          <a:bodyPr>
            <a:normAutofit lnSpcReduction="10000"/>
          </a:bodyPr>
          <a:lstStyle/>
          <a:p>
            <a:r>
              <a:rPr lang="cs-CZ" dirty="0"/>
              <a:t>Alternativou ke klasické motorové naftě je v ČR bionafta a směsná motorová nafta. Je to umožněno právními předpisy, zejména zákonem o spotřební dani. Předmětem daně jsou </a:t>
            </a:r>
            <a:r>
              <a:rPr lang="cs-CZ" dirty="0" err="1"/>
              <a:t>metylestery</a:t>
            </a:r>
            <a:r>
              <a:rPr lang="cs-CZ" dirty="0"/>
              <a:t> mastných kyselin (FAME), </a:t>
            </a:r>
            <a:r>
              <a:rPr lang="cs-CZ" dirty="0" err="1"/>
              <a:t>metylestery</a:t>
            </a:r>
            <a:r>
              <a:rPr lang="cs-CZ" dirty="0"/>
              <a:t> mastných kyselin řepkového oleje (MEŘO) a směsná motorová nafta s nejméně 30 % MEŘO (SMN B30). </a:t>
            </a:r>
            <a:endParaRPr lang="cs-CZ" dirty="0" smtClean="0"/>
          </a:p>
          <a:p>
            <a:r>
              <a:rPr lang="cs-CZ" dirty="0" smtClean="0"/>
              <a:t>Využití</a:t>
            </a:r>
            <a:r>
              <a:rPr lang="cs-CZ" dirty="0"/>
              <a:t> bionafty v praxi bylo ověřováno mezi jinými třemi případovými studiemi.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b="1" dirty="0"/>
              <a:t>Bionafta</a:t>
            </a:r>
            <a:r>
              <a:rPr lang="cs-CZ" dirty="0"/>
              <a:t> je název pro nízkomolekulární estery vyšších mastných kyselin a používá se jako alternativa za ropná paliva Surovinou pro výrobu bionafty jsou olejnaté plodiny, zejména řepka, palmový olej, slunečnice, sója nebo konopí. Jelikož se dají všechny vedlejší produkty dále využít, výroba bionafty je v podstatě ekologická a bezodpadová.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smtClean="0"/>
              <a:t>Rudolf Diesel</a:t>
            </a:r>
            <a:endParaRPr lang="cs-CZ" dirty="0"/>
          </a:p>
        </p:txBody>
      </p:sp>
      <p:sp>
        <p:nvSpPr>
          <p:cNvPr id="3" name="Zástupný symbol pro obsah 2"/>
          <p:cNvSpPr>
            <a:spLocks noGrp="1"/>
          </p:cNvSpPr>
          <p:nvPr>
            <p:ph idx="1"/>
          </p:nvPr>
        </p:nvSpPr>
        <p:spPr/>
        <p:txBody>
          <a:bodyPr/>
          <a:lstStyle/>
          <a:p>
            <a:r>
              <a:rPr lang="cs-CZ" i="1" dirty="0"/>
              <a:t>Nápad využívat rostlinný olej k pohonu strojů vznikl již v roce 1895, kdy Rudolf Diesel vynalezl první dieselový motor poháněný rostlinným olejem. Diesel představil svůj motor na Světové výstavě v Paříži v roce 1900 a jako palivo použil olej z burských oříšků.</a:t>
            </a: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citace</a:t>
            </a:r>
            <a:endParaRPr lang="cs-CZ" dirty="0"/>
          </a:p>
        </p:txBody>
      </p:sp>
      <p:sp>
        <p:nvSpPr>
          <p:cNvPr id="3" name="Zástupný symbol pro obsah 2"/>
          <p:cNvSpPr>
            <a:spLocks noGrp="1"/>
          </p:cNvSpPr>
          <p:nvPr>
            <p:ph idx="1"/>
          </p:nvPr>
        </p:nvSpPr>
        <p:spPr/>
        <p:txBody>
          <a:bodyPr/>
          <a:lstStyle/>
          <a:p>
            <a:r>
              <a:rPr lang="pl-PL" dirty="0"/>
              <a:t>GWO. </a:t>
            </a:r>
            <a:r>
              <a:rPr lang="pl-PL" i="1" dirty="0"/>
              <a:t>Postup výroby Bionafty</a:t>
            </a:r>
            <a:r>
              <a:rPr lang="pl-PL" dirty="0"/>
              <a:t> [online]. [cit. 25.3.2014]. </a:t>
            </a:r>
            <a:r>
              <a:rPr lang="pl-PL"/>
              <a:t>Dostupný na WWW: http://www.gwoil.cz/cs/princip-premeny</a:t>
            </a:r>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230</Words>
  <Application>Microsoft Office PowerPoint</Application>
  <PresentationFormat>Předvádění na obrazovce (4:3)</PresentationFormat>
  <Paragraphs>23</Paragraphs>
  <Slides>8</Slides>
  <Notes>0</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Motiv sady Office</vt:lpstr>
      <vt:lpstr>Fyzikálně-chemická</vt:lpstr>
      <vt:lpstr>Fyzikálně-chemická</vt:lpstr>
      <vt:lpstr>Methylester – biomafta – výroba</vt:lpstr>
      <vt:lpstr>Snímek 4</vt:lpstr>
      <vt:lpstr>Bionafta</vt:lpstr>
      <vt:lpstr>Snímek 6</vt:lpstr>
      <vt:lpstr>Rudolf Diesel</vt:lpstr>
      <vt:lpstr>citace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Fyzikálně-chemická</dc:title>
  <dc:creator>jung</dc:creator>
  <cp:lastModifiedBy>jung</cp:lastModifiedBy>
  <cp:revision>3</cp:revision>
  <dcterms:created xsi:type="dcterms:W3CDTF">2014-03-25T10:04:04Z</dcterms:created>
  <dcterms:modified xsi:type="dcterms:W3CDTF">2014-03-25T10:19:26Z</dcterms:modified>
</cp:coreProperties>
</file>