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0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740" autoAdjust="0"/>
  </p:normalViewPr>
  <p:slideViewPr>
    <p:cSldViewPr>
      <p:cViewPr varScale="1">
        <p:scale>
          <a:sx n="60" d="100"/>
          <a:sy n="60" d="100"/>
        </p:scale>
        <p:origin x="-16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33590-61A0-46B0-99AD-C8C4C6EF807C}" type="datetimeFigureOut">
              <a:rPr lang="cs-CZ" smtClean="0"/>
              <a:t>5. 5. 2013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E794-07D1-4FD2-8F9B-77E9FCFF1F76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33590-61A0-46B0-99AD-C8C4C6EF807C}" type="datetimeFigureOut">
              <a:rPr lang="cs-CZ" smtClean="0"/>
              <a:t>5. 5. 2013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E794-07D1-4FD2-8F9B-77E9FCFF1F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33590-61A0-46B0-99AD-C8C4C6EF807C}" type="datetimeFigureOut">
              <a:rPr lang="cs-CZ" smtClean="0"/>
              <a:t>5. 5. 2013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E794-07D1-4FD2-8F9B-77E9FCFF1F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33590-61A0-46B0-99AD-C8C4C6EF807C}" type="datetimeFigureOut">
              <a:rPr lang="cs-CZ" smtClean="0"/>
              <a:t>5. 5. 2013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E794-07D1-4FD2-8F9B-77E9FCFF1F7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33590-61A0-46B0-99AD-C8C4C6EF807C}" type="datetimeFigureOut">
              <a:rPr lang="cs-CZ" smtClean="0"/>
              <a:t>5. 5. 2013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E794-07D1-4FD2-8F9B-77E9FCFF1F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33590-61A0-46B0-99AD-C8C4C6EF807C}" type="datetimeFigureOut">
              <a:rPr lang="cs-CZ" smtClean="0"/>
              <a:t>5. 5. 2013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E794-07D1-4FD2-8F9B-77E9FCFF1F7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33590-61A0-46B0-99AD-C8C4C6EF807C}" type="datetimeFigureOut">
              <a:rPr lang="cs-CZ" smtClean="0"/>
              <a:t>5. 5. 2013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E794-07D1-4FD2-8F9B-77E9FCFF1F7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33590-61A0-46B0-99AD-C8C4C6EF807C}" type="datetimeFigureOut">
              <a:rPr lang="cs-CZ" smtClean="0"/>
              <a:t>5. 5. 2013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E794-07D1-4FD2-8F9B-77E9FCFF1F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33590-61A0-46B0-99AD-C8C4C6EF807C}" type="datetimeFigureOut">
              <a:rPr lang="cs-CZ" smtClean="0"/>
              <a:t>5. 5. 2013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E794-07D1-4FD2-8F9B-77E9FCFF1F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33590-61A0-46B0-99AD-C8C4C6EF807C}" type="datetimeFigureOut">
              <a:rPr lang="cs-CZ" smtClean="0"/>
              <a:t>5. 5. 2013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E794-07D1-4FD2-8F9B-77E9FCFF1F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33590-61A0-46B0-99AD-C8C4C6EF807C}" type="datetimeFigureOut">
              <a:rPr lang="cs-CZ" smtClean="0"/>
              <a:t>5. 5. 2013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E794-07D1-4FD2-8F9B-77E9FCFF1F76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5033590-61A0-46B0-99AD-C8C4C6EF807C}" type="datetimeFigureOut">
              <a:rPr lang="cs-CZ" smtClean="0"/>
              <a:t>5. 5. 2013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CAFE794-07D1-4FD2-8F9B-77E9FCFF1F76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Bioplyn výroba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8902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to bioplyn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Bioplyn je produktem metanové fermentace organických materiálů bez přístupu vzduchu (tzn. produkt anaerobního procesu</a:t>
            </a:r>
            <a:r>
              <a:rPr lang="cs-CZ" sz="2800" dirty="0" smtClean="0"/>
              <a:t>).</a:t>
            </a:r>
          </a:p>
          <a:p>
            <a:r>
              <a:rPr lang="cs-CZ" sz="2800" dirty="0" smtClean="0"/>
              <a:t> </a:t>
            </a:r>
            <a:r>
              <a:rPr lang="cs-CZ" sz="2800" dirty="0"/>
              <a:t>Je to směs plynů metanu (CH</a:t>
            </a:r>
            <a:r>
              <a:rPr lang="cs-CZ" sz="2800" baseline="-25000" dirty="0"/>
              <a:t>4</a:t>
            </a:r>
            <a:r>
              <a:rPr lang="cs-CZ" sz="2800" dirty="0"/>
              <a:t>), oxidu uhličitého (CO</a:t>
            </a:r>
            <a:r>
              <a:rPr lang="cs-CZ" sz="2800" baseline="-25000" dirty="0"/>
              <a:t>2</a:t>
            </a:r>
            <a:r>
              <a:rPr lang="cs-CZ" sz="2800" dirty="0"/>
              <a:t>), vodíku (H</a:t>
            </a:r>
            <a:r>
              <a:rPr lang="cs-CZ" sz="2800" baseline="-25000" dirty="0"/>
              <a:t>2</a:t>
            </a:r>
            <a:r>
              <a:rPr lang="cs-CZ" sz="2800" dirty="0"/>
              <a:t>), dusíku (N</a:t>
            </a:r>
            <a:r>
              <a:rPr lang="cs-CZ" sz="2800" baseline="-25000" dirty="0"/>
              <a:t>2</a:t>
            </a:r>
            <a:r>
              <a:rPr lang="cs-CZ" sz="2800" dirty="0"/>
              <a:t>) a sulfanu (H</a:t>
            </a:r>
            <a:r>
              <a:rPr lang="cs-CZ" sz="2800" baseline="-25000" dirty="0"/>
              <a:t>2</a:t>
            </a:r>
            <a:r>
              <a:rPr lang="cs-CZ" sz="2800" dirty="0"/>
              <a:t>S). 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075605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kde vzniká bioplyn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 jak ve volné přírodě např. v tlejících hromadách organického materiálu nebo jako skládkový plyn na komunálních skládkách nebo je cíleně získáván anaerobním procesem v bioplynových stanicích (BPS</a:t>
            </a:r>
            <a:r>
              <a:rPr lang="cs-CZ" dirty="0" smtClean="0"/>
              <a:t>).</a:t>
            </a:r>
          </a:p>
          <a:p>
            <a:r>
              <a:rPr lang="cs-CZ" dirty="0" smtClean="0"/>
              <a:t> </a:t>
            </a:r>
            <a:r>
              <a:rPr lang="cs-CZ" dirty="0"/>
              <a:t>Kultura mikroorganismů rozkládá organickou hmotu na chemicky jednodušší látky až na konečný produkt bioplyn a nerozložitelný zbytek.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3728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odpad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nerozložený zbytek (</a:t>
            </a:r>
            <a:r>
              <a:rPr lang="cs-CZ" dirty="0" err="1"/>
              <a:t>fugát</a:t>
            </a:r>
            <a:r>
              <a:rPr lang="cs-CZ" dirty="0"/>
              <a:t>, </a:t>
            </a:r>
            <a:r>
              <a:rPr lang="cs-CZ" dirty="0" err="1"/>
              <a:t>digestát</a:t>
            </a:r>
            <a:r>
              <a:rPr lang="cs-CZ" dirty="0"/>
              <a:t>) </a:t>
            </a:r>
            <a:r>
              <a:rPr lang="cs-CZ" dirty="0" smtClean="0"/>
              <a:t>hnojivo</a:t>
            </a:r>
            <a:r>
              <a:rPr lang="cs-CZ" dirty="0"/>
              <a:t>. Tento materiál prošel termickým zpracováním, a proto na rozdíl od hnoje je bez zárodků parazitů a dochází při jeho vzniku i k destrukci semen plevelů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/>
              <a:t>Cíleným jímáním </a:t>
            </a:r>
            <a:r>
              <a:rPr lang="cs-CZ" dirty="0" err="1"/>
              <a:t>methanu</a:t>
            </a:r>
            <a:r>
              <a:rPr lang="cs-CZ" dirty="0"/>
              <a:t> ztrácí např. hnůj či kejda v dvoustupňovém procesu fermentace zápach a výsledný materiál je z hlediska znečištění ovzduší nezávadný.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1316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 výroby bioplynu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je </a:t>
            </a:r>
            <a:r>
              <a:rPr lang="cs-CZ" sz="2400" dirty="0"/>
              <a:t>dosáhnout co nejvyššího podílu metanu a co nejnižšího podílu sulfanu. Ten musí být odstraněn před vstupem do kogenerační jednotky využívající bioplyn jako palivo</a:t>
            </a:r>
            <a:r>
              <a:rPr lang="cs-CZ" sz="2400" dirty="0" smtClean="0"/>
              <a:t>.</a:t>
            </a:r>
          </a:p>
          <a:p>
            <a:r>
              <a:rPr lang="cs-CZ" sz="2400" dirty="0" smtClean="0"/>
              <a:t> </a:t>
            </a:r>
            <a:r>
              <a:rPr lang="cs-CZ" sz="2400" dirty="0"/>
              <a:t>Na obsahu metanu (běžný podíl v BPS 45 - 55%) závisí výhřevnost bioplynu (přes 20 MJ/m</a:t>
            </a:r>
            <a:r>
              <a:rPr lang="cs-CZ" sz="2400" baseline="30000" dirty="0"/>
              <a:t>3</a:t>
            </a:r>
            <a:r>
              <a:rPr lang="cs-CZ" sz="2400" dirty="0"/>
              <a:t>).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2848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suroviny z kterých se vyrábí bioplyn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plodiny pěstované </a:t>
            </a:r>
            <a:r>
              <a:rPr lang="cs-CZ" dirty="0"/>
              <a:t>přímo pro výrobu bioplynu, </a:t>
            </a:r>
            <a:r>
              <a:rPr lang="cs-CZ" dirty="0" smtClean="0"/>
              <a:t>také </a:t>
            </a:r>
            <a:r>
              <a:rPr lang="cs-CZ" dirty="0"/>
              <a:t>zbytky ze živočišné výroby, zbytky z jídelen až po exkrementy hospodářských zvířat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/>
              <a:t>Podstatné je, že kombinace materiálů by měla zachovávat poměr uhlíku ku dusíku tj. C:N 30:1. tato podmínka musí být splněna s ohledem na mikroorganismy, které biomasu zpracovávají.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2955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99971015"/>
              </p:ext>
            </p:extLst>
          </p:nvPr>
        </p:nvGraphicFramePr>
        <p:xfrm>
          <a:off x="395536" y="188643"/>
          <a:ext cx="8496944" cy="64245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4248472"/>
              </a:tblGrid>
              <a:tr h="588195">
                <a:tc>
                  <a:txBody>
                    <a:bodyPr/>
                    <a:lstStyle/>
                    <a:p>
                      <a:pPr algn="just"/>
                      <a:r>
                        <a:rPr lang="cs-CZ" b="1" dirty="0">
                          <a:effectLst/>
                        </a:rPr>
                        <a:t>Kategorie</a:t>
                      </a:r>
                      <a:endParaRPr lang="cs-CZ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b="1">
                          <a:effectLst/>
                        </a:rPr>
                        <a:t>Množství bioplynu (m</a:t>
                      </a:r>
                      <a:r>
                        <a:rPr lang="cs-CZ" b="1" baseline="30000">
                          <a:effectLst/>
                        </a:rPr>
                        <a:t>3</a:t>
                      </a:r>
                      <a:r>
                        <a:rPr lang="cs-CZ" b="1">
                          <a:effectLst/>
                        </a:rPr>
                        <a:t> na t materiálu)</a:t>
                      </a:r>
                      <a:endParaRPr lang="cs-CZ">
                        <a:effectLst/>
                      </a:endParaRPr>
                    </a:p>
                  </a:txBody>
                  <a:tcPr marL="68580" marR="68580" marT="0" marB="0"/>
                </a:tc>
              </a:tr>
              <a:tr h="333899"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Kukuřičný šrot, obilí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300-400</a:t>
                      </a:r>
                    </a:p>
                  </a:txBody>
                  <a:tcPr marL="68580" marR="68580" marT="0" marB="0"/>
                </a:tc>
              </a:tr>
              <a:tr h="333899"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Travní senáž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140</a:t>
                      </a:r>
                    </a:p>
                  </a:txBody>
                  <a:tcPr marL="68580" marR="68580" marT="0" marB="0"/>
                </a:tc>
              </a:tr>
              <a:tr h="333899"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Kukuřičná siláž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230</a:t>
                      </a:r>
                    </a:p>
                  </a:txBody>
                  <a:tcPr marL="68580" marR="68580" marT="0" marB="0"/>
                </a:tc>
              </a:tr>
              <a:tr h="333899"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Skrojky z červené řepy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66</a:t>
                      </a:r>
                    </a:p>
                  </a:txBody>
                  <a:tcPr marL="68580" marR="68580" marT="0" marB="0"/>
                </a:tc>
              </a:tr>
              <a:tr h="333899"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Hovězí hnůj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48</a:t>
                      </a:r>
                    </a:p>
                  </a:txBody>
                  <a:tcPr marL="68580" marR="68580" marT="0" marB="0"/>
                </a:tc>
              </a:tr>
              <a:tr h="333899"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Prasečí hnůj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69</a:t>
                      </a:r>
                    </a:p>
                  </a:txBody>
                  <a:tcPr marL="68580" marR="68580" marT="0" marB="0"/>
                </a:tc>
              </a:tr>
              <a:tr h="333899"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Ovčí hnůj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dirty="0">
                          <a:effectLst/>
                        </a:rPr>
                        <a:t>68</a:t>
                      </a:r>
                    </a:p>
                  </a:txBody>
                  <a:tcPr marL="68580" marR="68580" marT="0" marB="0"/>
                </a:tc>
              </a:tr>
              <a:tr h="333899"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Koňský hnůj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74</a:t>
                      </a:r>
                    </a:p>
                  </a:txBody>
                  <a:tcPr marL="68580" marR="68580" marT="0" marB="0"/>
                </a:tc>
              </a:tr>
              <a:tr h="333899"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Drůbeží podestýlka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dirty="0">
                          <a:effectLst/>
                        </a:rPr>
                        <a:t>110</a:t>
                      </a:r>
                    </a:p>
                  </a:txBody>
                  <a:tcPr marL="68580" marR="68580" marT="0" marB="0"/>
                </a:tc>
              </a:tr>
              <a:tr h="333899"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Čerstvá luční tráva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120</a:t>
                      </a:r>
                    </a:p>
                  </a:txBody>
                  <a:tcPr marL="68580" marR="68580" marT="0" marB="0"/>
                </a:tc>
              </a:tr>
              <a:tr h="333899"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Travní odpad (sečení příkopů)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95</a:t>
                      </a:r>
                    </a:p>
                  </a:txBody>
                  <a:tcPr marL="68580" marR="68580" marT="0" marB="0"/>
                </a:tc>
              </a:tr>
              <a:tr h="333899"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Odpad ze zeleniny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148</a:t>
                      </a:r>
                    </a:p>
                  </a:txBody>
                  <a:tcPr marL="68580" marR="68580" marT="0" marB="0"/>
                </a:tc>
              </a:tr>
              <a:tr h="333899"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Komunální bioodpad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112</a:t>
                      </a:r>
                    </a:p>
                  </a:txBody>
                  <a:tcPr marL="68580" marR="68580" marT="0" marB="0"/>
                </a:tc>
              </a:tr>
              <a:tr h="333899"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Masokostní moučka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800</a:t>
                      </a:r>
                    </a:p>
                  </a:txBody>
                  <a:tcPr marL="68580" marR="68580" marT="0" marB="0"/>
                </a:tc>
              </a:tr>
              <a:tr h="493988"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Jatečný odpad (po higienizaci)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690</a:t>
                      </a:r>
                    </a:p>
                  </a:txBody>
                  <a:tcPr marL="68580" marR="68580" marT="0" marB="0"/>
                </a:tc>
              </a:tr>
              <a:tr h="333899"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Kejda prasečí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55</a:t>
                      </a:r>
                    </a:p>
                  </a:txBody>
                  <a:tcPr marL="68580" marR="68580" marT="0" marB="0"/>
                </a:tc>
              </a:tr>
              <a:tr h="333899">
                <a:tc>
                  <a:txBody>
                    <a:bodyPr/>
                    <a:lstStyle/>
                    <a:p>
                      <a:pPr algn="just"/>
                      <a:r>
                        <a:rPr lang="cs-CZ">
                          <a:effectLst/>
                        </a:rPr>
                        <a:t>Kejda hovězí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dirty="0">
                          <a:effectLst/>
                        </a:rPr>
                        <a:t>40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7265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zdoje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JÍRA, Patrik. </a:t>
            </a:r>
            <a:r>
              <a:rPr lang="cs-CZ" i="1" dirty="0"/>
              <a:t>Bioplynové stanice</a:t>
            </a:r>
            <a:r>
              <a:rPr lang="cs-CZ" dirty="0"/>
              <a:t> [online]. [cit. 5.5.2013]. Dostupný na WWW: http://profesni-vzdelavani.viarustica.cz/page/bioplynove-stanice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5294629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</TotalTime>
  <Words>303</Words>
  <Application>Microsoft Office PowerPoint</Application>
  <PresentationFormat>Předvádění na obrazovce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Aerodynamika</vt:lpstr>
      <vt:lpstr>Bioplyn výroba</vt:lpstr>
      <vt:lpstr>co je to bioplyn</vt:lpstr>
      <vt:lpstr>kde vzniká bioplyn</vt:lpstr>
      <vt:lpstr>co je odpad</vt:lpstr>
      <vt:lpstr>cíl výroby bioplynu</vt:lpstr>
      <vt:lpstr>suroviny z kterých se vyrábí bioplyn</vt:lpstr>
      <vt:lpstr>Prezentace aplikace PowerPoint</vt:lpstr>
      <vt:lpstr>zdoje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Bioplyn výroba</dc:title>
  <dc:creator>Obsluha</dc:creator>
  <cp:lastModifiedBy>Obsluha</cp:lastModifiedBy>
  <cp:revision>2</cp:revision>
  <dcterms:created xsi:type="dcterms:W3CDTF">2013-05-05T06:35:28Z</dcterms:created>
  <dcterms:modified xsi:type="dcterms:W3CDTF">2013-05-05T06:49:30Z</dcterms:modified>
</cp:coreProperties>
</file>