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5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46C6-D2D4-4F3A-A3CB-9B45E9FD3D47}" type="datetimeFigureOut">
              <a:rPr lang="cs-CZ" smtClean="0"/>
              <a:t>25.5.2013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BBD9-8059-46A8-B7A7-BE67A37A52FC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46C6-D2D4-4F3A-A3CB-9B45E9FD3D47}" type="datetimeFigureOut">
              <a:rPr lang="cs-CZ" smtClean="0"/>
              <a:t>25.5.2013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BBD9-8059-46A8-B7A7-BE67A37A52F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46C6-D2D4-4F3A-A3CB-9B45E9FD3D47}" type="datetimeFigureOut">
              <a:rPr lang="cs-CZ" smtClean="0"/>
              <a:t>25.5.2013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BBD9-8059-46A8-B7A7-BE67A37A52F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46C6-D2D4-4F3A-A3CB-9B45E9FD3D47}" type="datetimeFigureOut">
              <a:rPr lang="cs-CZ" smtClean="0"/>
              <a:t>25.5.2013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BBD9-8059-46A8-B7A7-BE67A37A52F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46C6-D2D4-4F3A-A3CB-9B45E9FD3D47}" type="datetimeFigureOut">
              <a:rPr lang="cs-CZ" smtClean="0"/>
              <a:t>25.5.2013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BBD9-8059-46A8-B7A7-BE67A37A52F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46C6-D2D4-4F3A-A3CB-9B45E9FD3D47}" type="datetimeFigureOut">
              <a:rPr lang="cs-CZ" smtClean="0"/>
              <a:t>25.5.2013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BBD9-8059-46A8-B7A7-BE67A37A52F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46C6-D2D4-4F3A-A3CB-9B45E9FD3D47}" type="datetimeFigureOut">
              <a:rPr lang="cs-CZ" smtClean="0"/>
              <a:t>25.5.2013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BBD9-8059-46A8-B7A7-BE67A37A52FC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46C6-D2D4-4F3A-A3CB-9B45E9FD3D47}" type="datetimeFigureOut">
              <a:rPr lang="cs-CZ" smtClean="0"/>
              <a:t>25.5.2013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BBD9-8059-46A8-B7A7-BE67A37A52F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46C6-D2D4-4F3A-A3CB-9B45E9FD3D47}" type="datetimeFigureOut">
              <a:rPr lang="cs-CZ" smtClean="0"/>
              <a:t>25.5.2013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BBD9-8059-46A8-B7A7-BE67A37A52F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46C6-D2D4-4F3A-A3CB-9B45E9FD3D47}" type="datetimeFigureOut">
              <a:rPr lang="cs-CZ" smtClean="0"/>
              <a:t>25.5.2013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BBD9-8059-46A8-B7A7-BE67A37A52F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46C6-D2D4-4F3A-A3CB-9B45E9FD3D47}" type="datetimeFigureOut">
              <a:rPr lang="cs-CZ" smtClean="0"/>
              <a:t>25.5.2013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BBD9-8059-46A8-B7A7-BE67A37A52FC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BFB46C6-D2D4-4F3A-A3CB-9B45E9FD3D47}" type="datetimeFigureOut">
              <a:rPr lang="cs-CZ" smtClean="0"/>
              <a:t>25.5.2013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FA2BBD9-8059-46A8-B7A7-BE67A37A52FC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Zemědělský průmysl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Materiál pro bioplyn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7937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Výroba piva</a:t>
            </a:r>
          </a:p>
          <a:p>
            <a:r>
              <a:rPr lang="cs-CZ" sz="3200" dirty="0" smtClean="0"/>
              <a:t>Výroba alkoholu</a:t>
            </a:r>
          </a:p>
          <a:p>
            <a:r>
              <a:rPr lang="cs-CZ" sz="3200" dirty="0" smtClean="0"/>
              <a:t>Výroba škrobu</a:t>
            </a:r>
          </a:p>
          <a:p>
            <a:r>
              <a:rPr lang="cs-CZ" sz="3200" dirty="0" smtClean="0"/>
              <a:t>Získávání cukru</a:t>
            </a:r>
          </a:p>
          <a:p>
            <a:r>
              <a:rPr lang="cs-CZ" sz="3200" dirty="0" smtClean="0"/>
              <a:t>Zpracování ovoce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108826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Výroba piva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Při výrobě piva vznikají </a:t>
            </a:r>
            <a:r>
              <a:rPr lang="cs-CZ" sz="2800" dirty="0" smtClean="0"/>
              <a:t>vedlejší </a:t>
            </a:r>
            <a:r>
              <a:rPr lang="cs-CZ" sz="2800" dirty="0"/>
              <a:t>produkty, </a:t>
            </a:r>
            <a:r>
              <a:rPr lang="cs-CZ" sz="2800" dirty="0" smtClean="0"/>
              <a:t>nejvýznamnější pro bioplyn </a:t>
            </a:r>
            <a:r>
              <a:rPr lang="cs-CZ" sz="2800" dirty="0"/>
              <a:t>mláto</a:t>
            </a:r>
            <a:r>
              <a:rPr lang="cs-CZ" sz="2800" dirty="0" smtClean="0"/>
              <a:t>.</a:t>
            </a:r>
          </a:p>
          <a:p>
            <a:r>
              <a:rPr lang="cs-CZ" sz="2800" dirty="0" smtClean="0"/>
              <a:t> </a:t>
            </a:r>
            <a:r>
              <a:rPr lang="cs-CZ" sz="2800" dirty="0"/>
              <a:t>Na </a:t>
            </a:r>
            <a:r>
              <a:rPr lang="cs-CZ" sz="2800" dirty="0" smtClean="0"/>
              <a:t>každých 100 litrů piva </a:t>
            </a:r>
            <a:r>
              <a:rPr lang="cs-CZ" sz="2800" dirty="0"/>
              <a:t>vznikne cirka 19,2 kg mláta a </a:t>
            </a:r>
            <a:r>
              <a:rPr lang="cs-CZ" sz="2800" dirty="0" smtClean="0"/>
              <a:t>další </a:t>
            </a:r>
            <a:r>
              <a:rPr lang="cs-CZ" sz="2800" dirty="0"/>
              <a:t>4kg odpadních materiálů</a:t>
            </a:r>
            <a:r>
              <a:rPr lang="cs-CZ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47383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63688" y="4797152"/>
            <a:ext cx="6512511" cy="1143000"/>
          </a:xfrm>
        </p:spPr>
        <p:txBody>
          <a:bodyPr/>
          <a:lstStyle/>
          <a:p>
            <a:r>
              <a:rPr lang="cs-CZ" dirty="0" smtClean="0"/>
              <a:t>Výroba alkoholu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cs-CZ" sz="2800" dirty="0"/>
              <a:t>Výpalky vznikají jako vedlejší produkt při výrobě alkoholu </a:t>
            </a:r>
            <a:r>
              <a:rPr lang="cs-CZ" sz="2800" dirty="0" smtClean="0"/>
              <a:t>z obilí</a:t>
            </a:r>
            <a:r>
              <a:rPr lang="cs-CZ" sz="2800" dirty="0"/>
              <a:t>, brambor i</a:t>
            </a:r>
            <a:r>
              <a:rPr lang="cs-CZ" sz="2800" dirty="0" smtClean="0"/>
              <a:t> </a:t>
            </a:r>
            <a:r>
              <a:rPr lang="cs-CZ" sz="2800" dirty="0"/>
              <a:t>ovoce. </a:t>
            </a:r>
            <a:endParaRPr lang="cs-CZ" sz="2800" dirty="0" smtClean="0"/>
          </a:p>
          <a:p>
            <a:r>
              <a:rPr lang="cs-CZ" sz="2800" dirty="0" smtClean="0"/>
              <a:t>Při </a:t>
            </a:r>
            <a:r>
              <a:rPr lang="cs-CZ" sz="2800" dirty="0"/>
              <a:t>výrobě alkoholu obvykle </a:t>
            </a:r>
            <a:r>
              <a:rPr lang="cs-CZ" sz="2800" dirty="0" smtClean="0"/>
              <a:t>vznikáne na </a:t>
            </a:r>
            <a:r>
              <a:rPr lang="cs-CZ" sz="2800" dirty="0"/>
              <a:t>každý litr alkoholu </a:t>
            </a:r>
            <a:r>
              <a:rPr lang="cs-CZ" sz="2800" dirty="0" smtClean="0"/>
              <a:t>asi 12 krát větší množství </a:t>
            </a:r>
            <a:r>
              <a:rPr lang="cs-CZ" sz="2800" dirty="0"/>
              <a:t>výpalků, které jsou v současnosti používány </a:t>
            </a:r>
            <a:r>
              <a:rPr lang="cs-CZ" sz="2800" dirty="0" smtClean="0"/>
              <a:t>hlavně </a:t>
            </a:r>
            <a:r>
              <a:rPr lang="cs-CZ" sz="2800" dirty="0"/>
              <a:t>jako krmivo pro dobytek nebo jako hnojivo.</a:t>
            </a:r>
          </a:p>
        </p:txBody>
      </p:sp>
    </p:spTree>
    <p:extLst>
      <p:ext uri="{BB962C8B-B14F-4D97-AF65-F5344CB8AC3E}">
        <p14:creationId xmlns:p14="http://schemas.microsoft.com/office/powerpoint/2010/main" val="2831383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63688" y="4725144"/>
            <a:ext cx="6512511" cy="1143000"/>
          </a:xfrm>
        </p:spPr>
        <p:txBody>
          <a:bodyPr/>
          <a:lstStyle/>
          <a:p>
            <a:r>
              <a:rPr lang="cs-CZ" dirty="0" smtClean="0"/>
              <a:t>Výroba škrobu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741368" cy="3777600"/>
          </a:xfrm>
        </p:spPr>
        <p:txBody>
          <a:bodyPr>
            <a:noAutofit/>
          </a:bodyPr>
          <a:lstStyle/>
          <a:p>
            <a:r>
              <a:rPr lang="cs-CZ" sz="2300" dirty="0"/>
              <a:t>Při výrobě škrobu zbrambor vznikají vedle organicky zatížených odpadních vod také tzv. bramborové zdrtky (dřeň). </a:t>
            </a:r>
            <a:endParaRPr lang="cs-CZ" sz="2300" dirty="0" smtClean="0"/>
          </a:p>
          <a:p>
            <a:r>
              <a:rPr lang="cs-CZ" sz="2300" dirty="0"/>
              <a:t>D</a:t>
            </a:r>
            <a:r>
              <a:rPr lang="cs-CZ" sz="2300" dirty="0" smtClean="0"/>
              <a:t>řeň </a:t>
            </a:r>
            <a:r>
              <a:rPr lang="cs-CZ" sz="2300" dirty="0"/>
              <a:t>sestává hlavně ze slupek, </a:t>
            </a:r>
            <a:r>
              <a:rPr lang="cs-CZ" sz="2300" dirty="0" smtClean="0"/>
              <a:t>buňečných </a:t>
            </a:r>
            <a:r>
              <a:rPr lang="cs-CZ" sz="2300" dirty="0"/>
              <a:t>stěn </a:t>
            </a:r>
            <a:r>
              <a:rPr lang="cs-CZ" sz="2300" dirty="0" smtClean="0"/>
              <a:t>a nerozpuštěných </a:t>
            </a:r>
            <a:r>
              <a:rPr lang="cs-CZ" sz="2300" dirty="0"/>
              <a:t>škrobových buňek, které zbývají po získání škrobu</a:t>
            </a:r>
            <a:r>
              <a:rPr lang="cs-CZ" sz="2300" dirty="0" smtClean="0"/>
              <a:t>.</a:t>
            </a:r>
          </a:p>
          <a:p>
            <a:r>
              <a:rPr lang="cs-CZ" sz="2300" dirty="0" smtClean="0"/>
              <a:t> Zkaždých 1000kg </a:t>
            </a:r>
            <a:r>
              <a:rPr lang="cs-CZ" sz="2300" dirty="0"/>
              <a:t>zpracovaných brambor vzniká přibližně 240kg </a:t>
            </a:r>
            <a:r>
              <a:rPr lang="cs-CZ" sz="2300" dirty="0" smtClean="0"/>
              <a:t>drti</a:t>
            </a:r>
            <a:r>
              <a:rPr lang="cs-CZ" sz="2300" dirty="0"/>
              <a:t>. </a:t>
            </a:r>
            <a:endParaRPr lang="cs-CZ" sz="2300" dirty="0" smtClean="0"/>
          </a:p>
          <a:p>
            <a:r>
              <a:rPr lang="cs-CZ" sz="2300" dirty="0" smtClean="0"/>
              <a:t>Obvykle </a:t>
            </a:r>
            <a:r>
              <a:rPr lang="cs-CZ" sz="2300" dirty="0"/>
              <a:t>jsou zbytky dováženy zemědělcům jako krmivo pro dobytek.</a:t>
            </a:r>
          </a:p>
        </p:txBody>
      </p:sp>
    </p:spTree>
    <p:extLst>
      <p:ext uri="{BB962C8B-B14F-4D97-AF65-F5344CB8AC3E}">
        <p14:creationId xmlns:p14="http://schemas.microsoft.com/office/powerpoint/2010/main" val="3715752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63688" y="4653136"/>
            <a:ext cx="6512511" cy="1143000"/>
          </a:xfrm>
        </p:spPr>
        <p:txBody>
          <a:bodyPr/>
          <a:lstStyle/>
          <a:p>
            <a:r>
              <a:rPr lang="cs-CZ" dirty="0" smtClean="0"/>
              <a:t>Získávání cukru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921616"/>
          </a:xfrm>
        </p:spPr>
        <p:txBody>
          <a:bodyPr>
            <a:normAutofit/>
          </a:bodyPr>
          <a:lstStyle/>
          <a:p>
            <a:r>
              <a:rPr lang="cs-CZ" sz="2300" dirty="0"/>
              <a:t>Při zpracovávání cukrové řepy pro výrobu cukru vznikají </a:t>
            </a:r>
            <a:r>
              <a:rPr lang="cs-CZ" sz="2300" dirty="0" smtClean="0"/>
              <a:t>vedlejší produkty.</a:t>
            </a:r>
          </a:p>
          <a:p>
            <a:r>
              <a:rPr lang="cs-CZ" sz="2300" dirty="0" smtClean="0"/>
              <a:t>Jsou </a:t>
            </a:r>
            <a:r>
              <a:rPr lang="cs-CZ" sz="2300" dirty="0"/>
              <a:t>to jednak </a:t>
            </a:r>
            <a:r>
              <a:rPr lang="cs-CZ" sz="2300" dirty="0" smtClean="0"/>
              <a:t>vyslazené </a:t>
            </a:r>
            <a:r>
              <a:rPr lang="cs-CZ" sz="2300" dirty="0"/>
              <a:t>řízky, které odpadávají po extrakcích cukru, a </a:t>
            </a:r>
            <a:r>
              <a:rPr lang="cs-CZ" sz="2300" dirty="0" smtClean="0"/>
              <a:t>také </a:t>
            </a:r>
            <a:r>
              <a:rPr lang="cs-CZ" sz="2300" dirty="0"/>
              <a:t>je to </a:t>
            </a:r>
            <a:r>
              <a:rPr lang="cs-CZ" sz="2300" dirty="0" smtClean="0"/>
              <a:t>melasa</a:t>
            </a:r>
            <a:r>
              <a:rPr lang="cs-CZ" sz="2300" dirty="0"/>
              <a:t>, která je získávána oddělováním cukerných krystalů od </a:t>
            </a:r>
            <a:r>
              <a:rPr lang="cs-CZ" sz="2300" dirty="0" smtClean="0"/>
              <a:t>zahuštěného </a:t>
            </a:r>
            <a:r>
              <a:rPr lang="cs-CZ" sz="2300" dirty="0"/>
              <a:t>cukerného </a:t>
            </a:r>
            <a:r>
              <a:rPr lang="cs-CZ" sz="2300" dirty="0" smtClean="0"/>
              <a:t>sirupu</a:t>
            </a:r>
            <a:endParaRPr lang="cs-CZ" sz="2300" dirty="0"/>
          </a:p>
          <a:p>
            <a:r>
              <a:rPr lang="cs-CZ" sz="2300" dirty="0" smtClean="0"/>
              <a:t>Tyto produkty </a:t>
            </a:r>
            <a:r>
              <a:rPr lang="cs-CZ" sz="2300" dirty="0"/>
              <a:t>jsou používány jako krmivo pro dobytek.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2111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63688" y="4941168"/>
            <a:ext cx="6512511" cy="1143000"/>
          </a:xfrm>
        </p:spPr>
        <p:txBody>
          <a:bodyPr/>
          <a:lstStyle/>
          <a:p>
            <a:r>
              <a:rPr lang="cs-CZ" dirty="0" smtClean="0"/>
              <a:t>Zpracování ovoce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755576" y="731520"/>
            <a:ext cx="7632848" cy="3474720"/>
          </a:xfrm>
        </p:spPr>
        <p:txBody>
          <a:bodyPr>
            <a:noAutofit/>
          </a:bodyPr>
          <a:lstStyle/>
          <a:p>
            <a:r>
              <a:rPr lang="cs-CZ" sz="2300" dirty="0"/>
              <a:t>Při zpracovávání vinné révy a ovoce na víno a ovocnou šťávu z plodů </a:t>
            </a:r>
            <a:r>
              <a:rPr lang="cs-CZ" sz="2300" dirty="0" smtClean="0"/>
              <a:t>vznikají </a:t>
            </a:r>
            <a:r>
              <a:rPr lang="cs-CZ" sz="2300" dirty="0"/>
              <a:t>také </a:t>
            </a:r>
            <a:r>
              <a:rPr lang="cs-CZ" sz="2300" dirty="0" smtClean="0"/>
              <a:t>výlisky </a:t>
            </a:r>
            <a:r>
              <a:rPr lang="cs-CZ" sz="2300" dirty="0"/>
              <a:t>či matoliny</a:t>
            </a:r>
            <a:r>
              <a:rPr lang="cs-CZ" sz="2300" dirty="0" smtClean="0"/>
              <a:t>, </a:t>
            </a:r>
            <a:r>
              <a:rPr lang="cs-CZ" sz="2300" dirty="0"/>
              <a:t>které jsou pro svůj stále vysoký obsah cukrů přednostně využívány jako surovina pro výrobu </a:t>
            </a:r>
            <a:r>
              <a:rPr lang="cs-CZ" sz="2300" dirty="0" smtClean="0"/>
              <a:t>alkoholu (tzv</a:t>
            </a:r>
            <a:r>
              <a:rPr lang="cs-CZ" sz="2300" dirty="0"/>
              <a:t>. mlátovice)</a:t>
            </a:r>
            <a:r>
              <a:rPr lang="cs-CZ" sz="2300" dirty="0" smtClean="0"/>
              <a:t>. </a:t>
            </a:r>
          </a:p>
          <a:p>
            <a:r>
              <a:rPr lang="cs-CZ" sz="2300" dirty="0" smtClean="0"/>
              <a:t>Své </a:t>
            </a:r>
            <a:r>
              <a:rPr lang="cs-CZ" sz="2300" dirty="0"/>
              <a:t>použití však nacházejí také jako krmivo pro dobytek nebo jako základní materiál kvýrobě </a:t>
            </a:r>
            <a:r>
              <a:rPr lang="cs-CZ" sz="2300" dirty="0" smtClean="0"/>
              <a:t>pektinu.</a:t>
            </a:r>
          </a:p>
          <a:p>
            <a:r>
              <a:rPr lang="cs-CZ" sz="2300" dirty="0" smtClean="0"/>
              <a:t> </a:t>
            </a:r>
            <a:r>
              <a:rPr lang="cs-CZ" sz="2300" dirty="0"/>
              <a:t>Na </a:t>
            </a:r>
            <a:r>
              <a:rPr lang="cs-CZ" sz="2300" dirty="0" smtClean="0"/>
              <a:t>100litrů </a:t>
            </a:r>
            <a:r>
              <a:rPr lang="cs-CZ" sz="2300" dirty="0"/>
              <a:t>vína, popříp. ovocné šťávy </a:t>
            </a:r>
            <a:r>
              <a:rPr lang="cs-CZ" sz="2300" dirty="0" smtClean="0"/>
              <a:t>z plodů </a:t>
            </a:r>
            <a:r>
              <a:rPr lang="cs-CZ" sz="2300" dirty="0"/>
              <a:t>odpadá cca 25kg </a:t>
            </a:r>
            <a:r>
              <a:rPr lang="cs-CZ" sz="2300" dirty="0" smtClean="0"/>
              <a:t>a na 100litrů </a:t>
            </a:r>
            <a:r>
              <a:rPr lang="cs-CZ" sz="2300" dirty="0"/>
              <a:t>nektaru zplodů kolem 10kg </a:t>
            </a:r>
            <a:r>
              <a:rPr lang="cs-CZ" sz="2300" dirty="0" smtClean="0"/>
              <a:t>výlisků</a:t>
            </a:r>
            <a:r>
              <a:rPr lang="cs-CZ" sz="23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182473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citace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827584" y="731520"/>
            <a:ext cx="7416824" cy="3474720"/>
          </a:xfrm>
        </p:spPr>
        <p:txBody>
          <a:bodyPr>
            <a:normAutofit/>
          </a:bodyPr>
          <a:lstStyle/>
          <a:p>
            <a:r>
              <a:rPr lang="cs-CZ" sz="2000" dirty="0"/>
              <a:t>ING. KRATOCHVÍLOVÁ, Zuzana a kol. Průvodce výrobou a využitím bioplynu [online]. [cit. 18.4.2013]. Dostupný na WWW: http://www.mpo-efekt.cz/upload/7799f3fd595eeee1fa66875530f33e8a/Pruvodce_vyrobou_vyuzitim_bioplynu_2.pdf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352589772"/>
      </p:ext>
    </p:extLst>
  </p:cSld>
  <p:clrMapOvr>
    <a:masterClrMapping/>
  </p:clrMapOvr>
</p:sld>
</file>

<file path=ppt/theme/theme1.xml><?xml version="1.0" encoding="utf-8"?>
<a:theme xmlns:a="http://schemas.openxmlformats.org/drawingml/2006/main" name="Aerodynamika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32</TotalTime>
  <Words>311</Words>
  <Application>Microsoft Office PowerPoint</Application>
  <PresentationFormat>Předvádění na obrazovce (4:3)</PresentationFormat>
  <Paragraphs>28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Aerodynamika</vt:lpstr>
      <vt:lpstr>Materiál pro bioplyn</vt:lpstr>
      <vt:lpstr>Prezentace aplikace PowerPoint</vt:lpstr>
      <vt:lpstr>Výroba piva</vt:lpstr>
      <vt:lpstr>Výroba alkoholu</vt:lpstr>
      <vt:lpstr>Výroba škrobu</vt:lpstr>
      <vt:lpstr>Získávání cukru</vt:lpstr>
      <vt:lpstr>Zpracování ovoce</vt:lpstr>
      <vt:lpstr>citace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Materiál pro bioplyn</dc:title>
  <dc:creator>golf</dc:creator>
  <cp:lastModifiedBy>golf</cp:lastModifiedBy>
  <cp:revision>4</cp:revision>
  <dcterms:created xsi:type="dcterms:W3CDTF">2013-05-25T07:09:29Z</dcterms:created>
  <dcterms:modified xsi:type="dcterms:W3CDTF">2013-05-25T07:41:50Z</dcterms:modified>
</cp:coreProperties>
</file>