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1" r:id="rId18"/>
    <p:sldId id="272" r:id="rId19"/>
    <p:sldId id="275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601739-FDFF-4962-AF16-A2B60E64192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7956E-1417-4812-A3DF-F3C51DEC61C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632BB-F172-4558-893A-C656FB924FB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42E65-7242-4844-A3AD-ACADCF15948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96208-CB5B-49CE-9D5C-B8F26BF3D6D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0B9CB-002E-4B9B-B740-2221A10F361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022B7-8939-46AC-94C3-39DD6F6ED29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E1BDB-F37D-43B1-AD96-20B85E2D58E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549D4-6D8F-49AE-A9B5-E67618885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1AF1-3FA2-471D-A591-AB7ECDEC8E9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8B36D-C2B3-4BCB-A509-F5270E899AD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821703ED-F9A2-48E2-B8F9-F96FBC7C4BD9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ec.org/" TargetMode="External"/><Relationship Id="rId2" Type="http://schemas.openxmlformats.org/officeDocument/2006/relationships/hyperlink" Target="http://www.ewe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ve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836613"/>
            <a:ext cx="7772400" cy="1470025"/>
          </a:xfrm>
        </p:spPr>
        <p:txBody>
          <a:bodyPr/>
          <a:lstStyle/>
          <a:p>
            <a:r>
              <a:rPr lang="cs-CZ" dirty="0"/>
              <a:t>Moderní větrné elektrárny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205038"/>
            <a:ext cx="6400800" cy="1752600"/>
          </a:xfrm>
        </p:spPr>
        <p:txBody>
          <a:bodyPr/>
          <a:lstStyle/>
          <a:p>
            <a:r>
              <a:rPr lang="cs-CZ" dirty="0"/>
              <a:t>Vývoj, technické parametry, principy fungování a situace ve světe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solidFill>
                  <a:schemeClr val="accent2"/>
                </a:solidFill>
              </a:rPr>
              <a:t>Větrná energetika v Evropě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600" b="1"/>
              <a:t>Evropská větrná energetika zažívá svůj vzestup již několik desetiletí, což je umožněno především politickou a tím pádem i ekonomickou podporou daným projektům, která musela být výrazná především v úvodních etapách vývoje </a:t>
            </a:r>
          </a:p>
          <a:p>
            <a:pPr>
              <a:lnSpc>
                <a:spcPct val="80000"/>
              </a:lnSpc>
            </a:pPr>
            <a:r>
              <a:rPr lang="cs-CZ" sz="1600" b="1"/>
              <a:t>Je pravdou, že i když tržní ceny elektrické energie v některých zemí již byly vyšší než regulované ceny energie z větrných elektráren, je nutno jejich cenu do budoucna regulovat především s ohledem na prozatím nevyřešená problém stability dodávek</a:t>
            </a:r>
          </a:p>
          <a:p>
            <a:pPr>
              <a:lnSpc>
                <a:spcPct val="80000"/>
              </a:lnSpc>
            </a:pPr>
            <a:r>
              <a:rPr lang="cs-CZ" sz="1600" b="1"/>
              <a:t>Ovšem zároveň je pravdou, že v praxi prakticky neexistuje energetické odvětví, které by nebylo masivně podporované nejen ve fázi vývoje nových produktů – např. atomové elektrárny, ale i ve fázi likvidace oboru – uzavírka dolů</a:t>
            </a:r>
          </a:p>
          <a:p>
            <a:pPr>
              <a:lnSpc>
                <a:spcPct val="80000"/>
              </a:lnSpc>
            </a:pPr>
            <a:r>
              <a:rPr lang="cs-CZ" sz="1600" b="1"/>
              <a:t>Jenom Německo do uzavírky a porúrských černouhelných dolů je nuceno investovat částku kolem 30 miliard Eur, která se vztahuje pouze k budoucímu vývoji a nezahrnuje minulé náklady</a:t>
            </a:r>
          </a:p>
          <a:p>
            <a:pPr>
              <a:lnSpc>
                <a:spcPct val="80000"/>
              </a:lnSpc>
            </a:pPr>
            <a:r>
              <a:rPr lang="cs-CZ" sz="1600" b="1"/>
              <a:t>Českou republiku stojí vyčištění lokalit po uranové těžbě asi 120  miliard korun, přičemž tyto prostředky jsou hrazeny ze státních rozpočtů, nikoliv z tržeb za elektrickou energii</a:t>
            </a:r>
          </a:p>
          <a:p>
            <a:pPr>
              <a:lnSpc>
                <a:spcPct val="80000"/>
              </a:lnSpc>
            </a:pPr>
            <a:endParaRPr lang="cs-CZ" sz="16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04875"/>
          </a:xfrm>
        </p:spPr>
        <p:txBody>
          <a:bodyPr/>
          <a:lstStyle/>
          <a:p>
            <a:r>
              <a:rPr lang="cs-CZ" sz="3600">
                <a:solidFill>
                  <a:schemeClr val="accent2"/>
                </a:solidFill>
              </a:rPr>
              <a:t>Meziroční nárůst instalací v Evropě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69988"/>
            <a:ext cx="8208963" cy="501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33438"/>
          </a:xfrm>
        </p:spPr>
        <p:txBody>
          <a:bodyPr/>
          <a:lstStyle/>
          <a:p>
            <a:r>
              <a:rPr lang="cs-CZ" sz="3200">
                <a:solidFill>
                  <a:schemeClr val="accent2"/>
                </a:solidFill>
              </a:rPr>
              <a:t>Souhrn instalovaného výkonu v Evropě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8893175" cy="5570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88975"/>
          </a:xfrm>
        </p:spPr>
        <p:txBody>
          <a:bodyPr/>
          <a:lstStyle/>
          <a:p>
            <a:r>
              <a:rPr lang="cs-CZ" sz="3600">
                <a:solidFill>
                  <a:schemeClr val="accent2"/>
                </a:solidFill>
              </a:rPr>
              <a:t>Instalovaný výkon v zemích Evropy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55675"/>
            <a:ext cx="8207375" cy="548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04875"/>
          </a:xfrm>
        </p:spPr>
        <p:txBody>
          <a:bodyPr/>
          <a:lstStyle/>
          <a:p>
            <a:r>
              <a:rPr lang="cs-CZ" sz="3600">
                <a:solidFill>
                  <a:schemeClr val="accent2"/>
                </a:solidFill>
              </a:rPr>
              <a:t>Instalovaný výkon v zemích Evropy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96975"/>
            <a:ext cx="8820150" cy="566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203325"/>
          </a:xfrm>
        </p:spPr>
        <p:txBody>
          <a:bodyPr/>
          <a:lstStyle/>
          <a:p>
            <a:pPr algn="ctr"/>
            <a:r>
              <a:rPr lang="cs-CZ" sz="3600">
                <a:solidFill>
                  <a:schemeClr val="accent2"/>
                </a:solidFill>
              </a:rPr>
              <a:t>Energetika v EU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600" b="1"/>
              <a:t>V roce 2008 bylo v Evropě instalováno 23 851 MW nových energetických zdrojů, z čehož největší část připadla na větrné elektrárny, které byly následovány plynovými </a:t>
            </a:r>
          </a:p>
          <a:p>
            <a:pPr>
              <a:lnSpc>
                <a:spcPct val="80000"/>
              </a:lnSpc>
            </a:pPr>
            <a:r>
              <a:rPr lang="cs-CZ" sz="1600" b="1"/>
              <a:t>Uhelné elektrárny, elektrárny spalující ropné produkty a jaderné elektrárny jsou v posledních letech spíše na ústupu, i když se očekává masivnější oživení ve výstavbě jaderných elektráren</a:t>
            </a:r>
          </a:p>
          <a:p>
            <a:pPr>
              <a:lnSpc>
                <a:spcPct val="80000"/>
              </a:lnSpc>
            </a:pPr>
            <a:r>
              <a:rPr lang="cs-CZ" sz="1600" b="1"/>
              <a:t>EU má v současné době nainstalováno 751 GW elektrického výkonu, z čehož uhlí tvoří 29%, plyn 22%, jádro a voda obojí 16% a vítr 8% </a:t>
            </a:r>
          </a:p>
          <a:p>
            <a:pPr>
              <a:lnSpc>
                <a:spcPct val="80000"/>
              </a:lnSpc>
            </a:pPr>
            <a:r>
              <a:rPr lang="cs-CZ" sz="1600" b="1"/>
              <a:t>V roce 2008 větrné elektrárny vyrobily asi 4% evropské výroby elektřiny</a:t>
            </a:r>
          </a:p>
          <a:p>
            <a:pPr>
              <a:lnSpc>
                <a:spcPct val="80000"/>
              </a:lnSpc>
            </a:pPr>
            <a:r>
              <a:rPr lang="cs-CZ" sz="1600" b="1"/>
              <a:t>Evropská unie bere větrnou energetiku a další OZE velice vážně o čemž svědčí i následující graf, který ukazuje kolik bylo instalováno jednotlivých zdrojů energie od roku 2000 do roku 2008</a:t>
            </a:r>
          </a:p>
          <a:p>
            <a:pPr>
              <a:lnSpc>
                <a:spcPct val="80000"/>
              </a:lnSpc>
            </a:pPr>
            <a:r>
              <a:rPr lang="cs-CZ" sz="1600" b="1"/>
              <a:t>Za povšimnutí stojí i konec daného grafu, který ukazuje kolik jakých energetický zdrojů bylo v daném období zastaveno</a:t>
            </a:r>
          </a:p>
          <a:p>
            <a:pPr>
              <a:lnSpc>
                <a:spcPct val="80000"/>
              </a:lnSpc>
            </a:pPr>
            <a:r>
              <a:rPr lang="cs-CZ" sz="1600" b="1"/>
              <a:t>Do budoucna bude tento trend pokračovat u uhelných elektráren a vzhledem ke konci životnosti i u mnohých jaderných, které budou jen velice pomalu nahrazovány novými jadernými bloky, což je způsobeno i jejich dlouhým obdobím výstavby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r>
              <a:rPr lang="cs-CZ" sz="3600">
                <a:solidFill>
                  <a:schemeClr val="accent2"/>
                </a:solidFill>
              </a:rPr>
              <a:t>Instalovaná kapacita všech zdrojů elektřiny v EU v období 2000-2008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85875"/>
            <a:ext cx="8785225" cy="557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>
                <a:solidFill>
                  <a:schemeClr val="accent2"/>
                </a:solidFill>
              </a:rPr>
              <a:t>Budoucí trendy ve vývoji a významu větrné energetiky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/>
              <a:t>Vzhledem ke snaze snížit růst závislosti EU na zahraniční zdrojích surovin, politice ochrany klimatu a celkové politice OZE není překvapivé, že si EU do budoucna stanovila ambiciózní cíle i ohledně výstavby větrných elektráren</a:t>
            </a:r>
          </a:p>
          <a:p>
            <a:pPr>
              <a:lnSpc>
                <a:spcPct val="90000"/>
              </a:lnSpc>
            </a:pPr>
            <a:r>
              <a:rPr lang="cs-CZ" sz="1600" b="1"/>
              <a:t>EU očekává,že v roce 2020 stoupne výroba elektřiny z větru na 477 TWh oproti 82 TWh v roce 2006 a překoná tak vodní energetiku s plánovanými 384 TWh</a:t>
            </a:r>
          </a:p>
          <a:p>
            <a:pPr>
              <a:lnSpc>
                <a:spcPct val="90000"/>
              </a:lnSpc>
            </a:pPr>
            <a:r>
              <a:rPr lang="cs-CZ" sz="1600" b="1"/>
              <a:t>Značná část větrné energetiky bude vyrobena v offshorových elektrárnách, které jsou všeobecně považovány za velice perspektivní a již v současnosti jsou naplánovány a nebo rozestavěny offshorové projekty s více než 30 000 MW, které mají být dokončeny do roku 2015</a:t>
            </a:r>
          </a:p>
          <a:p>
            <a:pPr>
              <a:lnSpc>
                <a:spcPct val="90000"/>
              </a:lnSpc>
            </a:pPr>
            <a:r>
              <a:rPr lang="cs-CZ" sz="1600" b="1"/>
              <a:t>Vzhledem k faktu, že většina plánovaných offshorových elektráren má výkon 4-6MW není počet elektráren tak vysoký jako u plánovaných onshorových větrných elektráren s výkonem 2-3MW</a:t>
            </a:r>
          </a:p>
          <a:p>
            <a:pPr>
              <a:lnSpc>
                <a:spcPct val="90000"/>
              </a:lnSpc>
            </a:pPr>
            <a:r>
              <a:rPr lang="cs-CZ" sz="1600" b="1"/>
              <a:t>Offshorové projekty jsou v současnosti spíše doménou Evropy, i když takovéto projekty se budou v budoucnu realizovat i jinde na světe, což umožní mít výkonné zdroje energie i v blízkosti velkých světových metropolí, které jsou často i přístavy</a:t>
            </a:r>
            <a:endParaRPr lang="cs-CZ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>
                <a:solidFill>
                  <a:schemeClr val="accent2"/>
                </a:solidFill>
              </a:rPr>
              <a:t>Budoucí trendy ve vývoji a významu větrné energetiky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1800"/>
              <a:t>Větrná energetika stejně jako další OZE mají před sebou poměrně významný vývoj, neboť si již mnoho zemí světa uvědomuje, a to včetně těch nejrychleji se rozvíjejících, že jednostranné vyčerpávání omezených fosilní zdrojů není v delším časovém horizontu udržitelné, a že jediné opravdu dlouhodobé řešení je přechod na obnovitelné zdroje energie, které jsou jedním ze symbolů udržitelného rozvoje </a:t>
            </a:r>
          </a:p>
          <a:p>
            <a:pPr>
              <a:lnSpc>
                <a:spcPct val="90000"/>
              </a:lnSpc>
            </a:pPr>
            <a:r>
              <a:rPr lang="cs-CZ" sz="1800"/>
              <a:t>Větrné, vodní, geotermální a sluneční elektrárny navíc mají tu výhodu, že nejsou omezeny potřebou dodávky vstupních surovin a tedy jim nehrozí výkyv cen komodit na burze, jak se to děje u biomasy</a:t>
            </a:r>
          </a:p>
          <a:p>
            <a:pPr>
              <a:lnSpc>
                <a:spcPct val="90000"/>
              </a:lnSpc>
            </a:pPr>
            <a:r>
              <a:rPr lang="cs-CZ" sz="1800"/>
              <a:t>V současné ekonomické krizi si význam podpory OZE uvědomuje nejen EU, která na OZE vyčlenila značnou část podpůrného ekonomického balíčku, ale i USA, kde nová Obamova administrativa nasměrovala značnou část finanční podpory právě na OZE a to nejen z důvody ochrany klimatu a snížení energetické závislosti na zahraničí ale zajisté i z důvodu podpory odvětví s významným ekonomickým potenciálem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/>
              <a:t>Zdrojem jsou především internetové stránky</a:t>
            </a:r>
            <a:r>
              <a:rPr lang="cs-CZ"/>
              <a:t> </a:t>
            </a:r>
          </a:p>
          <a:p>
            <a:r>
              <a:rPr lang="en-US" sz="2000"/>
              <a:t>European Wind Energy Association</a:t>
            </a:r>
            <a:r>
              <a:rPr lang="cs-CZ" sz="2000"/>
              <a:t> </a:t>
            </a:r>
            <a:r>
              <a:rPr lang="cs-CZ" sz="2000">
                <a:hlinkClick r:id="rId2"/>
              </a:rPr>
              <a:t>www.ewea.org</a:t>
            </a:r>
            <a:endParaRPr lang="cs-CZ" sz="2000"/>
          </a:p>
          <a:p>
            <a:r>
              <a:rPr lang="cs-CZ" sz="2000"/>
              <a:t>Global Wind Energy Council </a:t>
            </a:r>
            <a:r>
              <a:rPr lang="cs-CZ" sz="2000">
                <a:hlinkClick r:id="rId3"/>
              </a:rPr>
              <a:t>www.gwec.org</a:t>
            </a:r>
            <a:endParaRPr lang="cs-CZ" sz="2000"/>
          </a:p>
          <a:p>
            <a:r>
              <a:rPr lang="cs-CZ" sz="2000"/>
              <a:t>Česká společnost pro větrnou energii </a:t>
            </a:r>
            <a:r>
              <a:rPr lang="cs-CZ" sz="2000">
                <a:hlinkClick r:id="rId4"/>
              </a:rPr>
              <a:t>www.csve.cz</a:t>
            </a:r>
            <a:endParaRPr lang="cs-CZ" sz="2000"/>
          </a:p>
          <a:p>
            <a:r>
              <a:rPr lang="cs-CZ" sz="2000"/>
              <a:t>Informace dostupné průběžně z medií –Internet a noviny a různých odborných časopisů věnujících se energetice a větrné energetice:</a:t>
            </a:r>
          </a:p>
          <a:p>
            <a:r>
              <a:rPr lang="cs-CZ" sz="2000"/>
              <a:t>- Wind Power Monthly, Neue Energie, Energetika, Sun and Wind Energy</a:t>
            </a:r>
            <a:endParaRPr 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solidFill>
                  <a:schemeClr val="accent2"/>
                </a:solidFill>
              </a:rPr>
              <a:t>Moderní</a:t>
            </a:r>
            <a:r>
              <a:rPr lang="cs-CZ">
                <a:solidFill>
                  <a:schemeClr val="accent2"/>
                </a:solidFill>
              </a:rPr>
              <a:t> </a:t>
            </a:r>
            <a:r>
              <a:rPr lang="cs-CZ" sz="4000">
                <a:solidFill>
                  <a:schemeClr val="accent2"/>
                </a:solidFill>
              </a:rPr>
              <a:t>větrné</a:t>
            </a:r>
            <a:r>
              <a:rPr lang="cs-CZ">
                <a:solidFill>
                  <a:schemeClr val="accent2"/>
                </a:solidFill>
              </a:rPr>
              <a:t> </a:t>
            </a:r>
            <a:r>
              <a:rPr lang="cs-CZ" sz="4000">
                <a:solidFill>
                  <a:schemeClr val="accent2"/>
                </a:solidFill>
              </a:rPr>
              <a:t>elektrárny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800" b="1"/>
              <a:t>Masivní rozvoj větrných elektráren stejně jako ostatních obnovitelných zdrojů začal v 70.letech v souvislosti s ropnými šoky</a:t>
            </a:r>
          </a:p>
          <a:p>
            <a:pPr>
              <a:lnSpc>
                <a:spcPct val="80000"/>
              </a:lnSpc>
            </a:pPr>
            <a:r>
              <a:rPr lang="cs-CZ" sz="1800" b="1"/>
              <a:t>Průkopníky v tomto oboru byli především firmy z Dánska, Německa a částečně USA, které začali jako první instalovat větší množství VTE</a:t>
            </a:r>
          </a:p>
          <a:p>
            <a:pPr>
              <a:lnSpc>
                <a:spcPct val="80000"/>
              </a:lnSpc>
            </a:pPr>
            <a:r>
              <a:rPr lang="cs-CZ" sz="1800" b="1"/>
              <a:t>První šíroce používané větrné elektrárny měly výkon 10-20 kW, průměr rotoru 10-20 m a výšku stožáru 10-25 m</a:t>
            </a:r>
          </a:p>
          <a:p>
            <a:pPr>
              <a:lnSpc>
                <a:spcPct val="80000"/>
              </a:lnSpc>
            </a:pPr>
            <a:r>
              <a:rPr lang="cs-CZ" sz="1800" b="1"/>
              <a:t>Postupem doby byl přejat dánský model větrné elektrárny, který obsahuje trojlistý rotor rotující kolmo k zemi a jeho stožár je celokovový tubus, který se používá v Evropě a nebo příhradový stožár, což je typ, který byl dříve velice rozšířen v USA</a:t>
            </a:r>
          </a:p>
          <a:p>
            <a:pPr>
              <a:lnSpc>
                <a:spcPct val="80000"/>
              </a:lnSpc>
            </a:pPr>
            <a:r>
              <a:rPr lang="cs-CZ" sz="1800" b="1"/>
              <a:t>V současné době je až na velmi vysoké výjimky uplatňován spíše tubus než příhradový stožár a to i v USA</a:t>
            </a:r>
          </a:p>
          <a:p>
            <a:pPr>
              <a:lnSpc>
                <a:spcPct val="80000"/>
              </a:lnSpc>
            </a:pPr>
            <a:r>
              <a:rPr lang="cs-CZ" sz="1800" b="1"/>
              <a:t>První větrné elektrárny musely být stavěny v lokalitách s velmi silným větrem bez terénních překážek či stromů – pobřeží, průsmyky</a:t>
            </a:r>
          </a:p>
          <a:p>
            <a:pPr>
              <a:lnSpc>
                <a:spcPct val="80000"/>
              </a:lnSpc>
            </a:pPr>
            <a:endParaRPr lang="cs-CZ" sz="1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solidFill>
                  <a:schemeClr val="accent2"/>
                </a:solidFill>
              </a:rPr>
              <a:t>Moderní</a:t>
            </a:r>
            <a:r>
              <a:rPr lang="cs-CZ">
                <a:solidFill>
                  <a:schemeClr val="accent2"/>
                </a:solidFill>
              </a:rPr>
              <a:t> </a:t>
            </a:r>
            <a:r>
              <a:rPr lang="cs-CZ" sz="4000">
                <a:solidFill>
                  <a:schemeClr val="accent2"/>
                </a:solidFill>
              </a:rPr>
              <a:t>větrné</a:t>
            </a:r>
            <a:r>
              <a:rPr lang="cs-CZ">
                <a:solidFill>
                  <a:schemeClr val="accent2"/>
                </a:solidFill>
              </a:rPr>
              <a:t> </a:t>
            </a:r>
            <a:r>
              <a:rPr lang="cs-CZ" sz="4000">
                <a:solidFill>
                  <a:schemeClr val="accent2"/>
                </a:solidFill>
              </a:rPr>
              <a:t>elektrárny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b="1"/>
              <a:t>První větrné elektrárny měli pouze fixní postavení rotoru, kterému se nenatáčeli lopatky podle intenzity větru</a:t>
            </a:r>
          </a:p>
          <a:p>
            <a:r>
              <a:rPr lang="cs-CZ" sz="1800" b="1"/>
              <a:t>Nevýhodou byl také vysoký počet otáček, který představoval značné riziko pro ptactvo a také jejich hlučnost byla vyšší.</a:t>
            </a:r>
          </a:p>
          <a:p>
            <a:r>
              <a:rPr lang="cs-CZ" sz="1800" b="1"/>
              <a:t>Jeden z nejznámější početných projektů větrných elektráren je v kalifornském průsmyku Altamond Pass, který si zahrál v několika filmech a je proslaven i poměrně velkým počtem zabitých ptáků</a:t>
            </a:r>
          </a:p>
          <a:p>
            <a:r>
              <a:rPr lang="cs-CZ" sz="1800" b="1"/>
              <a:t>Tento projekt má několik tisíc malých větrných elektráren a nelze očekávat , že by nepůsobil ptactvu ztráty</a:t>
            </a:r>
          </a:p>
          <a:p>
            <a:r>
              <a:rPr lang="cs-CZ" sz="1800" b="1"/>
              <a:t>Tento projekt je již v současnosti na konci své životnosti, pokud již není rozebrán</a:t>
            </a:r>
          </a:p>
          <a:p>
            <a:r>
              <a:rPr lang="cs-CZ" sz="1800" b="1"/>
              <a:t>Mezi první úspěšné výrobce lze od počátku zařadit dánskou firmu Vestas, která byla po dlouhou dobu největším světovým výrobcem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solidFill>
                  <a:schemeClr val="accent2"/>
                </a:solidFill>
              </a:rPr>
              <a:t>Atypické</a:t>
            </a:r>
            <a:r>
              <a:rPr lang="cs-CZ">
                <a:solidFill>
                  <a:schemeClr val="accent2"/>
                </a:solidFill>
              </a:rPr>
              <a:t> </a:t>
            </a:r>
            <a:r>
              <a:rPr lang="cs-CZ" sz="4000">
                <a:solidFill>
                  <a:schemeClr val="accent2"/>
                </a:solidFill>
              </a:rPr>
              <a:t>větrné</a:t>
            </a:r>
            <a:r>
              <a:rPr lang="cs-CZ">
                <a:solidFill>
                  <a:schemeClr val="accent2"/>
                </a:solidFill>
              </a:rPr>
              <a:t> </a:t>
            </a:r>
            <a:r>
              <a:rPr lang="cs-CZ" sz="4000">
                <a:solidFill>
                  <a:schemeClr val="accent2"/>
                </a:solidFill>
              </a:rPr>
              <a:t>elektrárny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800" b="1"/>
              <a:t>Během vývoje se objevilo několik zajímavých variant větrných elektráren</a:t>
            </a:r>
          </a:p>
          <a:p>
            <a:pPr>
              <a:lnSpc>
                <a:spcPct val="80000"/>
              </a:lnSpc>
            </a:pPr>
            <a:r>
              <a:rPr lang="cs-CZ" sz="1800" b="1"/>
              <a:t>Prvním jsou větrný elektrárny s dvojlistým rotorem, což je model, který je stále vyráběn a firmy jej uplatňují na trhu</a:t>
            </a:r>
          </a:p>
          <a:p>
            <a:pPr>
              <a:lnSpc>
                <a:spcPct val="80000"/>
              </a:lnSpc>
            </a:pPr>
            <a:r>
              <a:rPr lang="cs-CZ" sz="1800" b="1"/>
              <a:t>Naopak více než třílisté rotory se dnes již nepoužívají</a:t>
            </a:r>
          </a:p>
          <a:p>
            <a:pPr>
              <a:lnSpc>
                <a:spcPct val="80000"/>
              </a:lnSpc>
            </a:pPr>
            <a:r>
              <a:rPr lang="cs-CZ" sz="1800" b="1"/>
              <a:t>Pokusy s větrnými elektrárnami, jejichž rotor rotoval rovnoběžně se zemí byly postupně zastaveny a dnes již se prakticky nepoužívají</a:t>
            </a:r>
          </a:p>
          <a:p>
            <a:pPr>
              <a:lnSpc>
                <a:spcPct val="80000"/>
              </a:lnSpc>
            </a:pPr>
            <a:r>
              <a:rPr lang="cs-CZ" sz="1800" b="1"/>
              <a:t>Vedly ale ke smělým plánům v Austrálii, kde existují návrhy a větrné elektrárny v pouštích, které jsou jakoby na vrcholu obrovitého skleníku, jehož komín obsahuje rotor větrné elektrárny</a:t>
            </a:r>
          </a:p>
          <a:p>
            <a:pPr>
              <a:lnSpc>
                <a:spcPct val="80000"/>
              </a:lnSpc>
            </a:pPr>
            <a:r>
              <a:rPr lang="cs-CZ" sz="1800" b="1"/>
              <a:t>Tento skleník by měl ohřívat vzduch, který by stoupal vzhůru a poháněl tak rotor</a:t>
            </a:r>
          </a:p>
          <a:p>
            <a:pPr>
              <a:lnSpc>
                <a:spcPct val="80000"/>
              </a:lnSpc>
            </a:pPr>
            <a:r>
              <a:rPr lang="cs-CZ" sz="1800" b="1"/>
              <a:t>Již v 70. letech vzniklo několik prototypů větrných elektráren o výkonu několika megawatt, kdy poznatky z jejich provozu pomohly posunout vývoj dalších typů</a:t>
            </a:r>
          </a:p>
          <a:p>
            <a:pPr>
              <a:lnSpc>
                <a:spcPct val="80000"/>
              </a:lnSpc>
            </a:pPr>
            <a:endParaRPr lang="cs-CZ" sz="1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solidFill>
                  <a:schemeClr val="accent2"/>
                </a:solidFill>
              </a:rPr>
              <a:t>Moderní</a:t>
            </a:r>
            <a:r>
              <a:rPr lang="cs-CZ">
                <a:solidFill>
                  <a:schemeClr val="accent2"/>
                </a:solidFill>
              </a:rPr>
              <a:t> </a:t>
            </a:r>
            <a:r>
              <a:rPr lang="cs-CZ" sz="4000">
                <a:solidFill>
                  <a:schemeClr val="accent2"/>
                </a:solidFill>
              </a:rPr>
              <a:t>větrné</a:t>
            </a:r>
            <a:r>
              <a:rPr lang="cs-CZ">
                <a:solidFill>
                  <a:schemeClr val="accent2"/>
                </a:solidFill>
              </a:rPr>
              <a:t> </a:t>
            </a:r>
            <a:r>
              <a:rPr lang="cs-CZ" sz="4000">
                <a:solidFill>
                  <a:schemeClr val="accent2"/>
                </a:solidFill>
              </a:rPr>
              <a:t>elektrárny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/>
              <a:t>U velkých výrobců ovšem vývoj šel pomalým zvyšováním základních parametrů spíše než skokovým navýšením</a:t>
            </a:r>
          </a:p>
          <a:p>
            <a:pPr>
              <a:lnSpc>
                <a:spcPct val="90000"/>
              </a:lnSpc>
            </a:pPr>
            <a:r>
              <a:rPr lang="cs-CZ" sz="1600" b="1"/>
              <a:t>V 80. letech to byly větrné elektrárny o výkonu desítek kilowatt a v 90.letech se jejich velikost zvětšila na 1000kW s průměrem do 60m</a:t>
            </a:r>
          </a:p>
          <a:p>
            <a:pPr>
              <a:lnSpc>
                <a:spcPct val="90000"/>
              </a:lnSpc>
            </a:pPr>
            <a:r>
              <a:rPr lang="cs-CZ" sz="1600" b="1"/>
              <a:t>Po roku 2000 se objevují dnes již převládající VTE o výkonu 2MW s průměrem 80-92 metrů</a:t>
            </a:r>
          </a:p>
          <a:p>
            <a:pPr>
              <a:lnSpc>
                <a:spcPct val="90000"/>
              </a:lnSpc>
            </a:pPr>
            <a:r>
              <a:rPr lang="cs-CZ" sz="1600" b="1"/>
              <a:t>Od nového tisíciletí také začal výrazný vývoj velkých elektráren určených k výstavbě do moře – offshore nebo těsně na mořské pobřeží</a:t>
            </a:r>
          </a:p>
          <a:p>
            <a:pPr>
              <a:lnSpc>
                <a:spcPct val="90000"/>
              </a:lnSpc>
            </a:pPr>
            <a:r>
              <a:rPr lang="cs-CZ" sz="1600" b="1"/>
              <a:t>Dnešní největší elektrárny určení pro vnitrozemí mají největší velikost rotoru kolem 100 metrů a výkon 2,5 až 3MW</a:t>
            </a:r>
          </a:p>
          <a:p>
            <a:pPr>
              <a:lnSpc>
                <a:spcPct val="90000"/>
              </a:lnSpc>
            </a:pPr>
            <a:r>
              <a:rPr lang="cs-CZ" sz="1600" b="1"/>
              <a:t>Do budoucna je větší velikost vnitrozemských elektráren problematická s ohledem na obtížnost transportu listů, které jsou již dnes 45-50m dlouhé</a:t>
            </a:r>
          </a:p>
          <a:p>
            <a:pPr>
              <a:lnSpc>
                <a:spcPct val="90000"/>
              </a:lnSpc>
            </a:pPr>
            <a:r>
              <a:rPr lang="cs-CZ" sz="1600" b="1"/>
              <a:t>Offshorové elektrárny takováto omezení nemají a proto mohou mít dnes výkon 4,5-6 MW a průměr až 126m</a:t>
            </a:r>
          </a:p>
          <a:p>
            <a:pPr>
              <a:lnSpc>
                <a:spcPct val="90000"/>
              </a:lnSpc>
            </a:pPr>
            <a:r>
              <a:rPr lang="cs-CZ" sz="1600" b="1"/>
              <a:t>Dnes se již testují generátory o výkonu 8-10MW, které budou mít průměr až 150m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solidFill>
                  <a:schemeClr val="accent2"/>
                </a:solidFill>
              </a:rPr>
              <a:t>Princip</a:t>
            </a:r>
            <a:r>
              <a:rPr lang="cs-CZ">
                <a:solidFill>
                  <a:schemeClr val="accent2"/>
                </a:solidFill>
              </a:rPr>
              <a:t> </a:t>
            </a:r>
            <a:r>
              <a:rPr lang="cs-CZ" sz="4000">
                <a:solidFill>
                  <a:schemeClr val="accent2"/>
                </a:solidFill>
              </a:rPr>
              <a:t>fungování</a:t>
            </a:r>
            <a:r>
              <a:rPr lang="cs-CZ">
                <a:solidFill>
                  <a:schemeClr val="accent2"/>
                </a:solidFill>
              </a:rPr>
              <a:t> </a:t>
            </a:r>
            <a:r>
              <a:rPr lang="cs-CZ" sz="4000">
                <a:solidFill>
                  <a:schemeClr val="accent2"/>
                </a:solidFill>
              </a:rPr>
              <a:t>VTE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600" b="1"/>
              <a:t>Větrná elektrárna funguje na principu tlaku větru, který pohybuje lopatkami a daná energie je přes osu rotoru přenášena přes převodovku do generátoru, kde je indukována elektrická energie</a:t>
            </a:r>
          </a:p>
          <a:p>
            <a:pPr>
              <a:lnSpc>
                <a:spcPct val="80000"/>
              </a:lnSpc>
            </a:pPr>
            <a:r>
              <a:rPr lang="cs-CZ" sz="1600" b="1"/>
              <a:t>Množství vyrobené energie je závislé na velikosti rotoru, tj. ploše kterou opisuje, tvaru rotoru a také na rychlosti a hustotě vzdušného proudu, který prochází přes rotor </a:t>
            </a:r>
          </a:p>
          <a:p>
            <a:pPr>
              <a:lnSpc>
                <a:spcPct val="80000"/>
              </a:lnSpc>
            </a:pPr>
            <a:r>
              <a:rPr lang="cs-CZ" sz="1600" b="1"/>
              <a:t>Velikost energie větru vzrůstá s třetí mocninou rychlosti, což má v praxi za následek poměrně strmý nárůst výkonu větrných elektráren, které začínají dodávat do sítě při rychlosti 3-4 m/s a plného výkonu dosahují při 11-13 m/s</a:t>
            </a:r>
          </a:p>
          <a:p>
            <a:pPr>
              <a:lnSpc>
                <a:spcPct val="80000"/>
              </a:lnSpc>
            </a:pPr>
            <a:r>
              <a:rPr lang="cs-CZ" sz="1600" b="1"/>
              <a:t>Při vyšší rychlosti se mění nastavení lopatek, které končí při rychlosti 25-30m/s nastavením do praporu a odstavením VTE aby nedošlo k poškození</a:t>
            </a:r>
          </a:p>
          <a:p>
            <a:pPr>
              <a:lnSpc>
                <a:spcPct val="80000"/>
              </a:lnSpc>
            </a:pPr>
            <a:r>
              <a:rPr lang="cs-CZ" sz="1600" b="1"/>
              <a:t>Větrná elektrárny se vyvrátí při rychlosti větru cca 250km v hodině</a:t>
            </a:r>
          </a:p>
          <a:p>
            <a:pPr>
              <a:lnSpc>
                <a:spcPct val="80000"/>
              </a:lnSpc>
            </a:pPr>
            <a:r>
              <a:rPr lang="cs-CZ" sz="1600" b="1"/>
              <a:t>Ve vyšších vrstvách nad zemí jsou nižší turbulence a také vyšší stejnoměrnost a rychlost proudění větru, což má za následek větší a pravidelnější výrobu elektřiny</a:t>
            </a:r>
          </a:p>
          <a:p>
            <a:pPr>
              <a:lnSpc>
                <a:spcPct val="80000"/>
              </a:lnSpc>
            </a:pPr>
            <a:r>
              <a:rPr lang="cs-CZ" sz="1600" b="1"/>
              <a:t>Trojlistý rotor větrné elektrárny je schopen vytěžit cca 1/3 energie která v daný moment prochází přes jeho plochu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solidFill>
                  <a:schemeClr val="accent2"/>
                </a:solidFill>
              </a:rPr>
              <a:t>Princip</a:t>
            </a:r>
            <a:r>
              <a:rPr lang="cs-CZ">
                <a:solidFill>
                  <a:schemeClr val="accent2"/>
                </a:solidFill>
              </a:rPr>
              <a:t> </a:t>
            </a:r>
            <a:r>
              <a:rPr lang="cs-CZ" sz="4000">
                <a:solidFill>
                  <a:schemeClr val="accent2"/>
                </a:solidFill>
              </a:rPr>
              <a:t>fungování</a:t>
            </a:r>
            <a:r>
              <a:rPr lang="cs-CZ">
                <a:solidFill>
                  <a:schemeClr val="accent2"/>
                </a:solidFill>
              </a:rPr>
              <a:t> </a:t>
            </a:r>
            <a:r>
              <a:rPr lang="cs-CZ" sz="4000">
                <a:solidFill>
                  <a:schemeClr val="accent2"/>
                </a:solidFill>
              </a:rPr>
              <a:t>VTE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/>
              <a:t>Vzhledem k těmto pravidlům je tedy možno odvodit, že ideální větrná elektrárna se nachází uprostřed vodní plochy – ideálně moře, nad úrovní vln, kde je nejvyšší hustota ovzduší a také rychlost větru je značná</a:t>
            </a:r>
          </a:p>
          <a:p>
            <a:pPr>
              <a:lnSpc>
                <a:spcPct val="90000"/>
              </a:lnSpc>
            </a:pPr>
            <a:r>
              <a:rPr lang="cs-CZ" sz="1600" b="1"/>
              <a:t>Offshorové parky velkých větrných elektráren mají v průměru vyšší roční výrobu elektrické energie, která se pohybuje v rozmezí 35-50% v porovnání s 25-30% které v průměru dosahují větrné parky umístěné na pevnině</a:t>
            </a:r>
          </a:p>
          <a:p>
            <a:pPr>
              <a:lnSpc>
                <a:spcPct val="90000"/>
              </a:lnSpc>
            </a:pPr>
            <a:r>
              <a:rPr lang="cs-CZ" sz="1600" b="1"/>
              <a:t>Nevýhodou offshorových větrných elektráren je ovšem jejich vysoká cena, která je dána především nutností speciálních základů určených pro vodu s hloubkou prozatím až 30 m</a:t>
            </a:r>
          </a:p>
          <a:p>
            <a:pPr>
              <a:lnSpc>
                <a:spcPct val="90000"/>
              </a:lnSpc>
            </a:pPr>
            <a:r>
              <a:rPr lang="cs-CZ" sz="1600" b="1"/>
              <a:t>Offshorové větrné elektrárny se v budoucnu stanou velice důležitými zdroji energie, o čem svědčí rozsáhlé plány přímořských států, které počítají s instalacemi na úrovni desítek tisíc MW</a:t>
            </a:r>
          </a:p>
          <a:p>
            <a:pPr>
              <a:lnSpc>
                <a:spcPct val="90000"/>
              </a:lnSpc>
            </a:pPr>
            <a:r>
              <a:rPr lang="cs-CZ" sz="1600" b="1"/>
              <a:t>Nejvíce offshorových větrný parků má v současnosti nainstalována Velká Britanie a Dánsko, následované Nizozemím, Švédskem, Belgii a Irskem</a:t>
            </a:r>
          </a:p>
          <a:p>
            <a:pPr>
              <a:lnSpc>
                <a:spcPct val="90000"/>
              </a:lnSpc>
            </a:pPr>
            <a:r>
              <a:rPr lang="cs-CZ" sz="1600" b="1"/>
              <a:t>Veliké plány do budoucna mí i Německo a Francie, které v současnosti nemají offshorové větrné parky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solidFill>
                  <a:schemeClr val="accent2"/>
                </a:solidFill>
              </a:rPr>
              <a:t>Větrná</a:t>
            </a:r>
            <a:r>
              <a:rPr lang="cs-CZ">
                <a:solidFill>
                  <a:schemeClr val="accent2"/>
                </a:solidFill>
              </a:rPr>
              <a:t> </a:t>
            </a:r>
            <a:r>
              <a:rPr lang="cs-CZ" sz="4000">
                <a:solidFill>
                  <a:schemeClr val="accent2"/>
                </a:solidFill>
              </a:rPr>
              <a:t>energetika</a:t>
            </a:r>
            <a:r>
              <a:rPr lang="cs-CZ">
                <a:solidFill>
                  <a:schemeClr val="accent2"/>
                </a:solidFill>
              </a:rPr>
              <a:t> </a:t>
            </a:r>
            <a:r>
              <a:rPr lang="cs-CZ" sz="4000">
                <a:solidFill>
                  <a:schemeClr val="accent2"/>
                </a:solidFill>
              </a:rPr>
              <a:t>ve</a:t>
            </a:r>
            <a:r>
              <a:rPr lang="cs-CZ">
                <a:solidFill>
                  <a:schemeClr val="accent2"/>
                </a:solidFill>
              </a:rPr>
              <a:t> </a:t>
            </a:r>
            <a:r>
              <a:rPr lang="cs-CZ" sz="4000">
                <a:solidFill>
                  <a:schemeClr val="accent2"/>
                </a:solidFill>
              </a:rPr>
              <a:t>světě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600" b="1"/>
              <a:t>V několika posledních letech se stávají větrné elektrárny velice významnou součástí světové energetiky, jak je možno pozorovat z následujícího grafu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179638"/>
            <a:ext cx="7920038" cy="4202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solidFill>
                  <a:schemeClr val="accent2"/>
                </a:solidFill>
              </a:rPr>
              <a:t>Větrná energetika ve světě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600" b="1"/>
              <a:t>Větrné elektrárny tvoří významnou složku průmyslové výroby některých zemí světa</a:t>
            </a:r>
          </a:p>
          <a:p>
            <a:pPr>
              <a:lnSpc>
                <a:spcPct val="80000"/>
              </a:lnSpc>
            </a:pPr>
            <a:r>
              <a:rPr lang="cs-CZ" sz="1600" b="1"/>
              <a:t>Do výroby větrných elektráren jsou zapojeny nejvýznamnější světové strojírenské firmy jako jsou Siemens, General Electric, Mitsubishi, Alstom, které přímo vlastní devizy výroby větrných elektráren</a:t>
            </a:r>
          </a:p>
          <a:p>
            <a:pPr>
              <a:lnSpc>
                <a:spcPct val="80000"/>
              </a:lnSpc>
            </a:pPr>
            <a:r>
              <a:rPr lang="cs-CZ" sz="1600" b="1"/>
              <a:t>Další firmy jsou zapojeny do výroby jednotlivých součástí – ABB, Siag</a:t>
            </a:r>
          </a:p>
          <a:p>
            <a:pPr>
              <a:lnSpc>
                <a:spcPct val="80000"/>
              </a:lnSpc>
            </a:pPr>
            <a:r>
              <a:rPr lang="cs-CZ" sz="1600" b="1"/>
              <a:t>Akcionářem firmy Multibrid je francouzská státní firma AREVA, která je jedním z několika málo světových výrobců jaderných elektráren</a:t>
            </a:r>
          </a:p>
          <a:p>
            <a:pPr>
              <a:lnSpc>
                <a:spcPct val="80000"/>
              </a:lnSpc>
            </a:pPr>
            <a:r>
              <a:rPr lang="cs-CZ" sz="1600" b="1"/>
              <a:t>V posledních letech zažívají obrovský růst trhy větrných elektráren především v USA, Číně a také Indii, které začínají významně dohánět EU, kde je v současnosti nainstalována asi polovina výkonu všech větrných elektráren</a:t>
            </a:r>
          </a:p>
          <a:p>
            <a:pPr>
              <a:lnSpc>
                <a:spcPct val="80000"/>
              </a:lnSpc>
            </a:pPr>
            <a:r>
              <a:rPr lang="cs-CZ" sz="1600" b="1"/>
              <a:t>Výhodou evropských výrobců v celosvětovém měřítku je nejen to, že dokázali z loňských cca 27GW vyprodukovat asi 60%, ale i to, že velká část čínských větrných elektráren je vyrobena v licenci evropských firem</a:t>
            </a:r>
          </a:p>
          <a:p>
            <a:pPr>
              <a:lnSpc>
                <a:spcPct val="80000"/>
              </a:lnSpc>
            </a:pPr>
            <a:r>
              <a:rPr lang="cs-CZ" sz="1600" b="1"/>
              <a:t>Pro globální svět je ovšem také typické, že evropské výrobce začaly kupovat i firmy z Indie, Číny i Arabských zemí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ceán">
  <a:themeElements>
    <a:clrScheme name="Oceá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á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612</TotalTime>
  <Words>1896</Words>
  <Application>Microsoft Office PowerPoint</Application>
  <PresentationFormat>Předvádění na obrazovce (4:3)</PresentationFormat>
  <Paragraphs>94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Tahoma</vt:lpstr>
      <vt:lpstr>Wingdings</vt:lpstr>
      <vt:lpstr>Oceán</vt:lpstr>
      <vt:lpstr>Moderní větrné elektrárny</vt:lpstr>
      <vt:lpstr>Moderní větrné elektrárny</vt:lpstr>
      <vt:lpstr>Moderní větrné elektrárny</vt:lpstr>
      <vt:lpstr>Atypické větrné elektrárny</vt:lpstr>
      <vt:lpstr>Moderní větrné elektrárny</vt:lpstr>
      <vt:lpstr>Princip fungování VTE</vt:lpstr>
      <vt:lpstr>Princip fungování VTE</vt:lpstr>
      <vt:lpstr>Větrná energetika ve světě</vt:lpstr>
      <vt:lpstr>Větrná energetika ve světě</vt:lpstr>
      <vt:lpstr>Větrná energetika v Evropě</vt:lpstr>
      <vt:lpstr>Meziroční nárůst instalací v Evropě</vt:lpstr>
      <vt:lpstr>Souhrn instalovaného výkonu v Evropě</vt:lpstr>
      <vt:lpstr>Instalovaný výkon v zemích Evropy</vt:lpstr>
      <vt:lpstr>Instalovaný výkon v zemích Evropy</vt:lpstr>
      <vt:lpstr>Energetika v EU</vt:lpstr>
      <vt:lpstr>Instalovaná kapacita všech zdrojů elektřiny v EU v období 2000-2008</vt:lpstr>
      <vt:lpstr>Budoucí trendy ve vývoji a významu větrné energetiky</vt:lpstr>
      <vt:lpstr>Budoucí trendy ve vývoji a významu větrné energetiky</vt:lpstr>
      <vt:lpstr>Zdroje</vt:lpstr>
    </vt:vector>
  </TitlesOfParts>
  <Company>VENTUREAL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větrné elektrárny</dc:title>
  <dc:creator>Jiří Přikryl</dc:creator>
  <cp:lastModifiedBy>škola</cp:lastModifiedBy>
  <cp:revision>27</cp:revision>
  <dcterms:created xsi:type="dcterms:W3CDTF">2009-03-09T10:33:12Z</dcterms:created>
  <dcterms:modified xsi:type="dcterms:W3CDTF">2014-02-06T15:03:15Z</dcterms:modified>
</cp:coreProperties>
</file>