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6" r:id="rId5"/>
    <p:sldId id="277" r:id="rId6"/>
    <p:sldId id="278" r:id="rId7"/>
    <p:sldId id="259" r:id="rId8"/>
    <p:sldId id="272" r:id="rId9"/>
    <p:sldId id="263" r:id="rId10"/>
    <p:sldId id="260" r:id="rId11"/>
    <p:sldId id="270" r:id="rId12"/>
    <p:sldId id="264" r:id="rId13"/>
    <p:sldId id="262" r:id="rId14"/>
    <p:sldId id="261" r:id="rId15"/>
    <p:sldId id="268" r:id="rId16"/>
    <p:sldId id="275" r:id="rId17"/>
    <p:sldId id="269" r:id="rId18"/>
    <p:sldId id="265" r:id="rId19"/>
    <p:sldId id="274" r:id="rId20"/>
    <p:sldId id="280" r:id="rId21"/>
    <p:sldId id="281" r:id="rId22"/>
    <p:sldId id="266" r:id="rId23"/>
    <p:sldId id="273" r:id="rId24"/>
    <p:sldId id="267" r:id="rId25"/>
    <p:sldId id="279" r:id="rId2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624" autoAdjust="0"/>
  </p:normalViewPr>
  <p:slideViewPr>
    <p:cSldViewPr>
      <p:cViewPr>
        <p:scale>
          <a:sx n="80" d="100"/>
          <a:sy n="80" d="100"/>
        </p:scale>
        <p:origin x="-630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38A4F-4219-43CF-A378-EF9BC5E9DA46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4CFDC-4166-4F02-8C87-09A614B4985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06261-36E1-46DC-9F01-BDE39B15FFF1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47514-C8C4-4A2C-B0B3-954C0A2A754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42B1-F836-4386-886D-1D340C845D87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C6F9-1324-4EA0-813B-048A32FB4D8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4FA4-F923-4FE3-960A-5EA2D1DFE555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29937-50E1-4B1F-BA57-AD68E0058C6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7612D-1840-49B7-911E-7434510078A6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D116D-201F-4820-8992-8B346823652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C9AE3-8F0B-4401-87F2-2399DBCCEA42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74A3-D24E-4B1D-B1F6-CFA70965882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23035-7E72-429D-A187-63E592198A73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9D616-E4C4-4DFE-8678-76D75BB8693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8780-B161-43BE-BDD9-E0752B1526B4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C6ECC-2C74-4DE3-A617-767435234B7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A48FB-4AB6-433E-B1B8-C45478283101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140EC-BD29-4FEB-BFFE-898094466FC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DF918-8FE8-48BC-988C-F8504FAC0EE5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6556F-1A55-4463-B83F-FC282234229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dirty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9804A-5027-4765-9838-9E0E505224DA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2879-A08F-49F5-915E-9BA01AD3EDB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5D1FFF-EBC4-4A7A-9EA2-E0589D6DF2BF}" type="datetimeFigureOut">
              <a:rPr lang="cs-CZ"/>
              <a:pPr>
                <a:defRPr/>
              </a:pPr>
              <a:t>18.3.2014</a:t>
            </a:fld>
            <a:endParaRPr lang="cs-CZ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D48F72-D06F-4835-A7B9-B60B49E712C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69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71" r:id="rId10"/>
    <p:sldLayoutId id="2147483679" r:id="rId11"/>
  </p:sldLayoutIdLst>
  <p:transition spd="slow">
    <p:wedge/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slukoenergy.cz/editor/filestore/File/panel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www.slukoenergy.cz/editor/filestore/File/panel2.jp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tovoltaika.cz/" TargetMode="External"/><Relationship Id="rId2" Type="http://schemas.openxmlformats.org/officeDocument/2006/relationships/hyperlink" Target="http://www.cez.cz/edee/content/file/energie-a-zivotni-prosted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0825" y="2492375"/>
            <a:ext cx="8458200" cy="914400"/>
          </a:xfrm>
        </p:spPr>
        <p:txBody>
          <a:bodyPr/>
          <a:lstStyle/>
          <a:p>
            <a:pPr algn="ctr"/>
            <a:r>
              <a:rPr lang="cs-CZ" sz="4600" b="1" smtClean="0">
                <a:solidFill>
                  <a:srgbClr val="3B2C24"/>
                </a:solidFill>
                <a:latin typeface="Comic Sans MS" pitchFamily="66" charset="0"/>
              </a:rPr>
              <a:t>SOLÁRNÍ ENERGIE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Solární zařízení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cs-CZ" u="sng" smtClean="0">
                <a:latin typeface="Comic Sans MS" pitchFamily="66" charset="0"/>
              </a:rPr>
              <a:t>Fotovoltaické solární kolektory</a:t>
            </a:r>
          </a:p>
          <a:p>
            <a:pPr algn="ctr">
              <a:buFont typeface="Wingdings 2" pitchFamily="18" charset="2"/>
              <a:buNone/>
            </a:pPr>
            <a:endParaRPr lang="cs-CZ" sz="2400" u="sng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Slouží k výrobě elektřiny</a:t>
            </a:r>
          </a:p>
          <a:p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Základním prvkem je fotovoltaický článek.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Fotovoltaické články jsou na bázi křemíku.</a:t>
            </a:r>
          </a:p>
          <a:p>
            <a:endParaRPr lang="cs-CZ" sz="2400" smtClean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SOLÁRNÍ ZAŘÍZENÍ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Dělení dle typu využití: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1) ostrovní solární systémy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2) solární systémy zapojené do sítě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Dělení dle typu solárních článků: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1) monokrystalické kolektory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2) polykrystalické kolektory</a:t>
            </a:r>
          </a:p>
          <a:p>
            <a:endParaRPr lang="cs-CZ" smtClean="0"/>
          </a:p>
        </p:txBody>
      </p:sp>
    </p:spTree>
  </p:cSld>
  <p:clrMapOvr>
    <a:masterClrMapping/>
  </p:clrMapOvr>
  <p:transition spd="slow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Zástupný symbol pro obsah 3" descr="http://www.slukoenergy.cz/editor/filestore/Image/panel_131_x_80.jpg">
            <a:hlinkClick r:id="rId2" tooltip="&quot;Solární panel s monokrystalickými články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71563" y="1357313"/>
            <a:ext cx="2428875" cy="3714750"/>
          </a:xfrm>
        </p:spPr>
      </p:pic>
      <p:pic>
        <p:nvPicPr>
          <p:cNvPr id="5" name="Obrázek 4" descr="http://www.slukoenergy.cz/editor/filestore/Image/panel2_127_x_65.jpg">
            <a:hlinkClick r:id="rId4" tooltip="&quot;Solární panel s polykrystalickými články&quot;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1285860"/>
            <a:ext cx="2143140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ovéPole 7"/>
          <p:cNvSpPr txBox="1"/>
          <p:nvPr/>
        </p:nvSpPr>
        <p:spPr>
          <a:xfrm>
            <a:off x="857250" y="5357813"/>
            <a:ext cx="31432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Monokrystalické solární kolektory</a:t>
            </a:r>
            <a:endParaRPr lang="cs-CZ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00625" y="5357813"/>
            <a:ext cx="328612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Polykrystalické solární kolektory</a:t>
            </a:r>
            <a:endParaRPr lang="cs-CZ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Fotovoltaika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smtClean="0">
                <a:latin typeface="Comic Sans MS" pitchFamily="66" charset="0"/>
              </a:rPr>
              <a:t>Fotovoltaika je technický obor.</a:t>
            </a:r>
          </a:p>
          <a:p>
            <a:pPr>
              <a:lnSpc>
                <a:spcPct val="90000"/>
              </a:lnSpc>
            </a:pPr>
            <a:endParaRPr lang="cs-CZ" sz="240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cs-CZ" sz="2400" smtClean="0">
                <a:latin typeface="Comic Sans MS" pitchFamily="66" charset="0"/>
              </a:rPr>
              <a:t>Její název je odvozen od slova foto (světlo) a volt (jednotka elektrického napětí).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cs-CZ" sz="2400" smtClean="0">
                <a:latin typeface="Comic Sans MS" pitchFamily="66" charset="0"/>
              </a:rPr>
              <a:t>Tento obor se zabývá přímou přeměnou energie ze slunečního záření na energii elektrickou. Slunce Zemi trvale dodává obrovské množství energie. Tato výroba elektrické energie ze slunce je ekologicky čistá. </a:t>
            </a:r>
          </a:p>
          <a:p>
            <a:pPr>
              <a:lnSpc>
                <a:spcPct val="90000"/>
              </a:lnSpc>
            </a:pPr>
            <a:endParaRPr lang="cs-CZ" sz="240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Využití solární energie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Výroba elektřiny a tepla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Nabíjení mobilních telefonů, notebooků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Tam kde je zavedení elektrické přípojky drahé a nebo není možné – např. chaty,lodě, nouzové telefony u dálnic, parkovací automaty, veřejné osvětlení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b="1" dirty="0" smtClean="0">
                <a:latin typeface="Comic Sans MS" pitchFamily="66" charset="0"/>
              </a:rPr>
              <a:t>Výběr vhodných lokalit 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Aby fotovolatický systém pracoval co nejefektivněji, musí být navržen pro skutečné místní podmínky.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Důležité jsou tyto vstupní údaje :</a:t>
            </a:r>
          </a:p>
          <a:p>
            <a:endParaRPr lang="cs-CZ" sz="2400" smtClean="0">
              <a:latin typeface="Comic Sans MS" pitchFamily="66" charset="0"/>
            </a:endParaRP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</a:t>
            </a:r>
            <a:r>
              <a:rPr lang="cs-CZ" sz="2400" b="1" smtClean="0">
                <a:latin typeface="Comic Sans MS" pitchFamily="66" charset="0"/>
              </a:rPr>
              <a:t>1) ÚČEL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Účel za jakým budeme sluneční energii využívat- 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zda na výrobu tepla či na výrobu elektřiny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>
                <a:latin typeface="Comic Sans MS" pitchFamily="66" charset="0"/>
              </a:rPr>
              <a:t>Výběr vhodných lokalit </a:t>
            </a:r>
            <a:endParaRPr lang="cs-CZ" dirty="0"/>
          </a:p>
        </p:txBody>
      </p:sp>
      <p:sp>
        <p:nvSpPr>
          <p:cNvPr id="2560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>
                <a:latin typeface="Comic Sans MS" pitchFamily="66" charset="0"/>
              </a:rPr>
              <a:t> </a:t>
            </a:r>
            <a:r>
              <a:rPr lang="cs-CZ" sz="2400" b="1" smtClean="0">
                <a:latin typeface="Comic Sans MS" pitchFamily="66" charset="0"/>
              </a:rPr>
              <a:t>2) Doba a intenzita slunečního svitu</a:t>
            </a:r>
          </a:p>
          <a:p>
            <a:pPr>
              <a:buFont typeface="Wingdings 2" pitchFamily="18" charset="2"/>
              <a:buNone/>
            </a:pPr>
            <a:r>
              <a:rPr lang="cs-CZ" sz="2400" b="1" smtClean="0">
                <a:latin typeface="Comic Sans MS" pitchFamily="66" charset="0"/>
              </a:rPr>
              <a:t>   </a:t>
            </a:r>
            <a:endParaRPr lang="cs-CZ" sz="2400" smtClean="0">
              <a:latin typeface="Comic Sans MS" pitchFamily="66" charset="0"/>
            </a:endParaRP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pPr>
              <a:buFont typeface="Wingdings 2" pitchFamily="18" charset="2"/>
              <a:buNone/>
            </a:pPr>
            <a:r>
              <a:rPr lang="cs-CZ" sz="2400" b="1" smtClean="0">
                <a:latin typeface="Comic Sans MS" pitchFamily="66" charset="0"/>
              </a:rPr>
              <a:t> 3) Orientace 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Nejideálnější je orientace panelů na jih. Ještě ideálnější podmínky nám mohou zajistit panely s automatickým natáčením se za sluncem.</a:t>
            </a:r>
            <a:endParaRPr lang="cs-CZ" sz="2400" smtClean="0"/>
          </a:p>
        </p:txBody>
      </p:sp>
    </p:spTree>
  </p:cSld>
  <p:clrMapOvr>
    <a:masterClrMapping/>
  </p:clrMapOvr>
  <p:transition spd="slow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Obrázek 1" descr="solarni-aktivita-ma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785813"/>
            <a:ext cx="7786687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>
                <a:latin typeface="Comic Sans MS" pitchFamily="66" charset="0"/>
              </a:rPr>
              <a:t>Státní podpora sluneční energie</a:t>
            </a:r>
            <a:endParaRPr lang="cs-CZ" b="1" dirty="0">
              <a:latin typeface="Comic Sans MS" pitchFamily="66" charset="0"/>
            </a:endParaRPr>
          </a:p>
        </p:txBody>
      </p:sp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>
          <a:xfrm>
            <a:off x="142875" y="1554163"/>
            <a:ext cx="8858250" cy="4525962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arenR"/>
            </a:pPr>
            <a:r>
              <a:rPr lang="cs-CZ" b="1" smtClean="0">
                <a:latin typeface="Comic Sans MS" pitchFamily="66" charset="0"/>
              </a:rPr>
              <a:t>Dotace</a:t>
            </a:r>
          </a:p>
          <a:p>
            <a:pPr marL="514350" indent="-514350">
              <a:buFont typeface="Wingdings 2" pitchFamily="18" charset="2"/>
              <a:buAutoNum type="arabicParenR"/>
            </a:pPr>
            <a:endParaRPr lang="cs-CZ" b="1" smtClean="0">
              <a:latin typeface="Comic Sans MS" pitchFamily="66" charset="0"/>
            </a:endParaRPr>
          </a:p>
          <a:p>
            <a:pPr marL="514350" indent="-514350">
              <a:buFont typeface="Wingdings 2" pitchFamily="18" charset="2"/>
              <a:buNone/>
            </a:pPr>
            <a:r>
              <a:rPr lang="cs-CZ" sz="2800" smtClean="0">
                <a:latin typeface="Comic Sans MS" pitchFamily="66" charset="0"/>
              </a:rPr>
              <a:t>   a)</a:t>
            </a:r>
            <a:r>
              <a:rPr lang="cs-CZ" b="1" smtClean="0">
                <a:latin typeface="Comic Sans MS" pitchFamily="66" charset="0"/>
              </a:rPr>
              <a:t> </a:t>
            </a:r>
            <a:r>
              <a:rPr lang="cs-CZ" sz="2400" smtClean="0">
                <a:latin typeface="Comic Sans MS" pitchFamily="66" charset="0"/>
              </a:rPr>
              <a:t>Evropské dotace – na velké a finančně náročné 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                           projekty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                        - nárok mají obce, města,kraje, VŠ,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                          neziskové organizace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			- OPŽP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>
                <a:latin typeface="Comic Sans MS" pitchFamily="66" charset="0"/>
              </a:rPr>
              <a:t>Státní podpora sluneční energie</a:t>
            </a:r>
            <a:endParaRPr lang="cs-CZ" dirty="0"/>
          </a:p>
        </p:txBody>
      </p:sp>
      <p:sp>
        <p:nvSpPr>
          <p:cNvPr id="2867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 2" pitchFamily="18" charset="2"/>
              <a:buNone/>
            </a:pPr>
            <a:r>
              <a:rPr lang="cs-CZ" sz="3600" smtClean="0">
                <a:latin typeface="Comic Sans MS" pitchFamily="66" charset="0"/>
              </a:rPr>
              <a:t> </a:t>
            </a:r>
            <a:r>
              <a:rPr lang="cs-CZ" sz="2400" smtClean="0">
                <a:latin typeface="Comic Sans MS" pitchFamily="66" charset="0"/>
              </a:rPr>
              <a:t>b) Národní dotace – jen pro fyzické osoby</a:t>
            </a:r>
          </a:p>
          <a:p>
            <a:pPr marL="514350" indent="-514350"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pPr marL="514350" indent="-514350"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c) Komunální dotace – dotace od města</a:t>
            </a:r>
            <a:endParaRPr lang="cs-CZ" sz="240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Historie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14338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946650"/>
          </a:xfrm>
        </p:spPr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1954 – počátek moderního využívání fotovoltaického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jevu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60. léta – využití v napájení 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	satelitů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70. léta – zavedeny programy na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   podporu fotovoltaiky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       - hlavními průkopníky byli :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		 Japonsko, USA, Německo</a:t>
            </a:r>
          </a:p>
        </p:txBody>
      </p:sp>
      <p:pic>
        <p:nvPicPr>
          <p:cNvPr id="14339" name="Picture 2" descr="C:\Users\Danča\Desktop\titu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2143125"/>
            <a:ext cx="3429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4200" b="1" cap="none" smtClean="0">
                <a:effectLst/>
                <a:latin typeface="Comic Sans MS" pitchFamily="66" charset="0"/>
              </a:rPr>
              <a:t>OPŽP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Cílem podpory je zvýšit  využití obnovitelných zdrojů energie při výrobě tepla nebo elektřiny a využití odpadního tepla.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Kdo může žádat o dotaci: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obce a města, kraje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příspěvkové  a neziskové organizace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vysoké školy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obchodní společnosti vlastněné městy/obcemi</a:t>
            </a:r>
          </a:p>
        </p:txBody>
      </p:sp>
    </p:spTree>
  </p:cSld>
  <p:clrMapOvr>
    <a:masterClrMapping/>
  </p:clrMapOvr>
  <p:transition spd="slow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4200" b="1" cap="none" smtClean="0">
                <a:effectLst/>
                <a:latin typeface="Comic Sans MS" pitchFamily="66" charset="0"/>
              </a:rPr>
              <a:t>OPŽP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cs-CZ" sz="2400" smtClean="0">
                <a:latin typeface="Comic Sans MS" pitchFamily="66" charset="0"/>
              </a:rPr>
              <a:t>Výše podpory :</a:t>
            </a: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1) dotace max do výše 90% z celkových způsobilých  	veřejných výdajů projektu</a:t>
            </a:r>
          </a:p>
          <a:p>
            <a:pPr marL="609600" indent="-609600">
              <a:lnSpc>
                <a:spcPct val="90000"/>
              </a:lnSpc>
            </a:pPr>
            <a:endParaRPr lang="cs-CZ" sz="2400" smtClean="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2) min způsobilé výdaje na projekt jsou stanoveny ve 	výši 0,3 milionu korun</a:t>
            </a: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cs-CZ" sz="2400" smtClean="0">
                <a:latin typeface="Comic Sans MS" pitchFamily="66" charset="0"/>
              </a:rPr>
              <a:t> Typy projektů:</a:t>
            </a: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          Výroba tepla</a:t>
            </a: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          Výroba elektřiny</a:t>
            </a:r>
          </a:p>
          <a:p>
            <a:pPr marL="609600" indent="-609600">
              <a:lnSpc>
                <a:spcPct val="90000"/>
              </a:lnSpc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          Kombinovaná předešlých</a:t>
            </a:r>
          </a:p>
        </p:txBody>
      </p:sp>
    </p:spTree>
  </p:cSld>
  <p:clrMapOvr>
    <a:masterClrMapping/>
  </p:clrMapOvr>
  <p:transition spd="slow"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>
                <a:latin typeface="Comic Sans MS" pitchFamily="66" charset="0"/>
              </a:rPr>
              <a:t>státní podpora sluneční energie</a:t>
            </a:r>
            <a:endParaRPr lang="cs-CZ" b="1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b="1" dirty="0" smtClean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2) </a:t>
            </a:r>
            <a:r>
              <a:rPr lang="cs-CZ" b="1" dirty="0" smtClean="0">
                <a:latin typeface="Comic Sans MS" pitchFamily="66" charset="0"/>
              </a:rPr>
              <a:t>Podpora výkupu energie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>
                <a:latin typeface="Comic Sans MS" pitchFamily="66" charset="0"/>
              </a:rPr>
              <a:t>   </a:t>
            </a:r>
            <a:r>
              <a:rPr lang="cs-CZ" sz="2400" dirty="0" smtClean="0">
                <a:latin typeface="Comic Sans MS" pitchFamily="66" charset="0"/>
              </a:rPr>
              <a:t>a) Zelený bonus – tuto podporu získáme pokud část své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>
                <a:latin typeface="Comic Sans MS" pitchFamily="66" charset="0"/>
              </a:rPr>
              <a:t>                                  své elektřiny spotřebujeme a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>
                <a:latin typeface="Comic Sans MS" pitchFamily="66" charset="0"/>
              </a:rPr>
              <a:t>                                  zbytek prodáme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sz="2400" dirty="0" smtClean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>
                <a:latin typeface="Comic Sans MS" pitchFamily="66" charset="0"/>
              </a:rPr>
              <a:t>      b) Garantovaná výkupní cena – pokud prodáváme všechnu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>
                <a:latin typeface="Comic Sans MS" pitchFamily="66" charset="0"/>
              </a:rPr>
              <a:t>                                   námi vyrobenou energii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Zelený bonus 2014</a:t>
            </a:r>
            <a:endParaRPr lang="cs-CZ" sz="4400" b="1" dirty="0">
              <a:latin typeface="Comic Sans MS" pitchFamily="66" charset="0"/>
            </a:endParaRPr>
          </a:p>
        </p:txBody>
      </p:sp>
      <p:pic>
        <p:nvPicPr>
          <p:cNvPr id="30722" name="Picture 2" descr="C:\Users\Daniela\Desktop\cenove-rozhodnuti-201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1500188"/>
            <a:ext cx="8001000" cy="4751387"/>
          </a:xfrm>
        </p:spPr>
      </p:pic>
    </p:spTree>
  </p:cSld>
  <p:clrMapOvr>
    <a:masterClrMapping/>
  </p:clrMapOvr>
  <p:transition spd="slow"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>
                <a:latin typeface="Comic Sans MS" pitchFamily="66" charset="0"/>
              </a:rPr>
              <a:t>Počet provozoven do roku 2012</a:t>
            </a:r>
            <a:endParaRPr lang="cs-CZ" b="1" dirty="0">
              <a:latin typeface="Comic Sans MS" pitchFamily="66" charset="0"/>
            </a:endParaRPr>
          </a:p>
        </p:txBody>
      </p:sp>
      <p:pic>
        <p:nvPicPr>
          <p:cNvPr id="31746" name="Picture 3" descr="C:\Users\Daniela\Desktop\010067o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1571625"/>
            <a:ext cx="8072437" cy="4643438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cs-CZ" sz="4200" b="1" cap="none" smtClean="0">
                <a:effectLst/>
                <a:latin typeface="Comic Sans MS" pitchFamily="66" charset="0"/>
              </a:rPr>
              <a:t>ZDROJE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mtClean="0">
                <a:hlinkClick r:id="rId2"/>
              </a:rPr>
              <a:t>www.cez.cz/edee/content/file/energie-a-zivotni-prostedi/</a:t>
            </a:r>
            <a:endParaRPr lang="cs-CZ" smtClean="0"/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r>
              <a:rPr lang="cs-CZ" smtClean="0">
                <a:hlinkClick r:id="rId3"/>
              </a:rPr>
              <a:t>www.fotovoltaika.cz</a:t>
            </a:r>
            <a:endParaRPr lang="cs-CZ" smtClean="0"/>
          </a:p>
          <a:p>
            <a:endParaRPr lang="cs-CZ" smtClean="0"/>
          </a:p>
          <a:p>
            <a:r>
              <a:rPr lang="cs-CZ" smtClean="0"/>
              <a:t>www.nazeleno.cz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HISTORIE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1992 – v Čínské akademii věd byl vyvinut solární 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  článek s  dosud nejvyšší účinností(35,2 %)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Po roce 2000 nastává nejrychlejší pokrok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Od roku 2002 se každé 2 roky výroba elektřiny ze slunečního záření zdvojnásobuje           </a:t>
            </a:r>
          </a:p>
          <a:p>
            <a:endParaRPr lang="cs-CZ" smtClean="0"/>
          </a:p>
        </p:txBody>
      </p:sp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4200" b="1" cap="none" smtClean="0">
                <a:effectLst/>
                <a:latin typeface="Comic Sans MS" pitchFamily="66" charset="0"/>
              </a:rPr>
              <a:t>SOLÁRNÍ</a:t>
            </a:r>
            <a:r>
              <a:rPr lang="cs-CZ" sz="4000" b="1" cap="none" smtClean="0">
                <a:effectLst/>
                <a:latin typeface="Comic Sans MS" pitchFamily="66" charset="0"/>
              </a:rPr>
              <a:t> ENERGIE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Využívání solární energie patří k nejčistší a nejšetrnější variantě výroby elektřiny a tepla.</a:t>
            </a:r>
          </a:p>
          <a:p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Jde o energetický zdroj, kterého bude v přírodě vždy dostatek.</a:t>
            </a:r>
          </a:p>
          <a:p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Množství energie, kterou nyní získáváme ze slunečního záření, je zanedbatelné.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4200" b="1" cap="none" smtClean="0">
                <a:effectLst/>
                <a:latin typeface="Comic Sans MS" pitchFamily="66" charset="0"/>
              </a:rPr>
              <a:t>SOLÁRNÍ ENERGIE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Sluneční výkon přesahuje teoretickou spotřebu lidstva až 40 bilionkrát.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Z celkového dopadajícího záření 180 tisíc terawattů se 			</a:t>
            </a:r>
          </a:p>
          <a:p>
            <a:pPr>
              <a:buFont typeface="Wingdings 2" pitchFamily="18" charset="2"/>
              <a:buNone/>
            </a:pPr>
            <a:r>
              <a:rPr lang="cs-CZ" sz="2000" smtClean="0">
                <a:latin typeface="Comic Sans MS" pitchFamily="66" charset="0"/>
              </a:rPr>
              <a:t>			cca ¼ odráží zpět do kosmického prostoru</a:t>
            </a:r>
          </a:p>
          <a:p>
            <a:pPr>
              <a:buFont typeface="Wingdings 2" pitchFamily="18" charset="2"/>
              <a:buNone/>
            </a:pPr>
            <a:r>
              <a:rPr lang="cs-CZ" sz="2000" smtClean="0">
                <a:latin typeface="Comic Sans MS" pitchFamily="66" charset="0"/>
              </a:rPr>
              <a:t>			cca 1/5 je pohlcena v atmosféře</a:t>
            </a:r>
          </a:p>
          <a:p>
            <a:pPr>
              <a:buFont typeface="Wingdings 2" pitchFamily="18" charset="2"/>
              <a:buNone/>
            </a:pPr>
            <a:r>
              <a:rPr lang="cs-CZ" sz="2000" smtClean="0">
                <a:latin typeface="Comic Sans MS" pitchFamily="66" charset="0"/>
              </a:rPr>
              <a:t>			cca ½ se přemění v teplo na povrchu</a:t>
            </a:r>
          </a:p>
          <a:p>
            <a:pPr>
              <a:buFont typeface="Wingdings 2" pitchFamily="18" charset="2"/>
              <a:buNone/>
            </a:pPr>
            <a:endParaRPr lang="cs-CZ" sz="2000" smtClean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4200" b="1" cap="none" smtClean="0">
                <a:effectLst/>
                <a:latin typeface="Comic Sans MS" pitchFamily="66" charset="0"/>
              </a:rPr>
              <a:t>SOLÁRNÍ ENERGIE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Výroba elektřiny s využitím slunečních energetických systémů je v našich podmínkách stále ještě drahá.</a:t>
            </a:r>
          </a:p>
          <a:p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Současný podíl fotovoltaiky na celkové produkci elektrické energie ve světě představuje pouze asi 0,01%.</a:t>
            </a:r>
          </a:p>
          <a:p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Technologie jdou ale stále dopředu  a proto ještě uslyšíme o nových a levnějších řešeních. </a:t>
            </a:r>
          </a:p>
        </p:txBody>
      </p:sp>
    </p:spTree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solární zařízení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u="sng" smtClean="0">
                <a:latin typeface="Comic Sans MS" pitchFamily="66" charset="0"/>
              </a:rPr>
              <a:t>Termické solární kolektory</a:t>
            </a:r>
          </a:p>
          <a:p>
            <a:r>
              <a:rPr lang="cs-CZ" sz="2400" smtClean="0">
                <a:latin typeface="Comic Sans MS" pitchFamily="66" charset="0"/>
              </a:rPr>
              <a:t>Používají se k výrobě tepelné energie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Využití : ohřev užitkové vody a vody v bazénech, 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  k vytápění</a:t>
            </a:r>
          </a:p>
          <a:p>
            <a:pPr>
              <a:buFont typeface="Wingdings 2" pitchFamily="18" charset="2"/>
              <a:buNone/>
            </a:pPr>
            <a:endParaRPr lang="cs-CZ" sz="2400" smtClean="0">
              <a:latin typeface="Comic Sans MS" pitchFamily="66" charset="0"/>
            </a:endParaRPr>
          </a:p>
          <a:p>
            <a:r>
              <a:rPr lang="cs-CZ" sz="2400" smtClean="0">
                <a:latin typeface="Comic Sans MS" pitchFamily="66" charset="0"/>
              </a:rPr>
              <a:t>Základním prvkem je </a:t>
            </a:r>
            <a:r>
              <a:rPr lang="cs-CZ" sz="2400" i="1" smtClean="0">
                <a:latin typeface="Comic Sans MS" pitchFamily="66" charset="0"/>
              </a:rPr>
              <a:t>absorbér. </a:t>
            </a:r>
            <a:r>
              <a:rPr lang="cs-CZ" sz="2400" smtClean="0">
                <a:latin typeface="Comic Sans MS" pitchFamily="66" charset="0"/>
              </a:rPr>
              <a:t>Je to deska nebo trubice, která se nachází uvnitř kolektoru.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b="1" dirty="0" smtClean="0">
                <a:latin typeface="Comic Sans MS" pitchFamily="66" charset="0"/>
              </a:rPr>
              <a:t>Solární zařízení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>
                <a:latin typeface="Comic Sans MS" pitchFamily="66" charset="0"/>
              </a:rPr>
              <a:t>Dělení : 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		      1) bazénové solární kolektory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2) ploché solární kolektory</a:t>
            </a:r>
          </a:p>
          <a:p>
            <a:pPr>
              <a:buFont typeface="Wingdings 2" pitchFamily="18" charset="2"/>
              <a:buNone/>
            </a:pPr>
            <a:r>
              <a:rPr lang="cs-CZ" sz="2400" smtClean="0">
                <a:latin typeface="Comic Sans MS" pitchFamily="66" charset="0"/>
              </a:rPr>
              <a:t>                3) vakuové solární kolektory</a:t>
            </a:r>
          </a:p>
          <a:p>
            <a:endParaRPr lang="cs-CZ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Zástupný symbol pro obsah 3" descr="http://www.jkalarm.cz/core/imgresampler.aspx?p=/UserFiles/solarni_panely/KPW1-zboku.jpg,200,295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1563" y="1285875"/>
            <a:ext cx="2357437" cy="3571875"/>
          </a:xfrm>
        </p:spPr>
      </p:pic>
      <p:sp>
        <p:nvSpPr>
          <p:cNvPr id="5" name="TextovéPole 4"/>
          <p:cNvSpPr txBox="1"/>
          <p:nvPr/>
        </p:nvSpPr>
        <p:spPr>
          <a:xfrm>
            <a:off x="857250" y="5429250"/>
            <a:ext cx="29289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Plochý solární kolektor</a:t>
            </a:r>
            <a:endParaRPr lang="cs-CZ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8435" name="Obrázek 5" descr="http://www.jkalarm.cz/core/imgresampler.aspx?p=/UserFiles/solarni_panely/KTK_bok-strecha.jpg,197,2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357313"/>
            <a:ext cx="2357438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/>
          <p:cNvSpPr txBox="1"/>
          <p:nvPr/>
        </p:nvSpPr>
        <p:spPr>
          <a:xfrm>
            <a:off x="5429250" y="5429250"/>
            <a:ext cx="32861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Vakuový solární kolektor</a:t>
            </a:r>
            <a:endParaRPr lang="cs-CZ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572</TotalTime>
  <Words>551</Words>
  <Application>Microsoft Office PowerPoint</Application>
  <PresentationFormat>On-screen Show (4:3)</PresentationFormat>
  <Paragraphs>129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Šablona návrhu</vt:lpstr>
      </vt:variant>
      <vt:variant>
        <vt:i4>9</vt:i4>
      </vt:variant>
      <vt:variant>
        <vt:lpstr>Nadpisy snímků</vt:lpstr>
      </vt:variant>
      <vt:variant>
        <vt:i4>25</vt:i4>
      </vt:variant>
    </vt:vector>
  </HeadingPairs>
  <TitlesOfParts>
    <vt:vector size="40" baseType="lpstr">
      <vt:lpstr>Franklin Gothic Book</vt:lpstr>
      <vt:lpstr>Arial</vt:lpstr>
      <vt:lpstr>Franklin Gothic Medium</vt:lpstr>
      <vt:lpstr>Wingdings 2</vt:lpstr>
      <vt:lpstr>Calibri</vt:lpstr>
      <vt:lpstr>Comic Sans MS</vt:lpstr>
      <vt:lpstr>Cesta</vt:lpstr>
      <vt:lpstr>Cesta</vt:lpstr>
      <vt:lpstr>Cesta</vt:lpstr>
      <vt:lpstr>Cesta</vt:lpstr>
      <vt:lpstr>Cesta</vt:lpstr>
      <vt:lpstr>Cesta</vt:lpstr>
      <vt:lpstr>Cesta</vt:lpstr>
      <vt:lpstr>Cesta</vt:lpstr>
      <vt:lpstr>Cesta</vt:lpstr>
      <vt:lpstr>Snímek 1</vt:lpstr>
      <vt:lpstr>Snímek 2</vt:lpstr>
      <vt:lpstr>Snímek 3</vt:lpstr>
      <vt:lpstr>SOLÁRNÍ ENERGIE</vt:lpstr>
      <vt:lpstr>SOLÁRNÍ ENERGIE</vt:lpstr>
      <vt:lpstr>SOLÁRNÍ ENERGIE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OPŽP</vt:lpstr>
      <vt:lpstr>OPŽP</vt:lpstr>
      <vt:lpstr>Snímek 22</vt:lpstr>
      <vt:lpstr>Snímek 23</vt:lpstr>
      <vt:lpstr>Snímek 24</vt:lpstr>
      <vt:lpstr>ZDROJE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Solární elektrárny</dc:title>
  <dc:creator>Danča</dc:creator>
  <cp:lastModifiedBy>UPa</cp:lastModifiedBy>
  <cp:revision>48</cp:revision>
  <dcterms:created xsi:type="dcterms:W3CDTF">2010-10-17T20:50:51Z</dcterms:created>
  <dcterms:modified xsi:type="dcterms:W3CDTF">2014-03-18T12:50:02Z</dcterms:modified>
</cp:coreProperties>
</file>